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67" r:id="rId6"/>
    <p:sldId id="373" r:id="rId7"/>
    <p:sldId id="310" r:id="rId8"/>
    <p:sldId id="313" r:id="rId9"/>
    <p:sldId id="315" r:id="rId10"/>
    <p:sldId id="314" r:id="rId11"/>
    <p:sldId id="312" r:id="rId12"/>
    <p:sldId id="311" r:id="rId13"/>
    <p:sldId id="272" r:id="rId14"/>
    <p:sldId id="278" r:id="rId15"/>
    <p:sldId id="284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274" r:id="rId30"/>
    <p:sldId id="280" r:id="rId31"/>
    <p:sldId id="300" r:id="rId32"/>
    <p:sldId id="301" r:id="rId33"/>
    <p:sldId id="302" r:id="rId34"/>
    <p:sldId id="303" r:id="rId35"/>
    <p:sldId id="275" r:id="rId36"/>
    <p:sldId id="309" r:id="rId37"/>
    <p:sldId id="316" r:id="rId38"/>
    <p:sldId id="317" r:id="rId39"/>
    <p:sldId id="319" r:id="rId40"/>
    <p:sldId id="320" r:id="rId41"/>
    <p:sldId id="321" r:id="rId42"/>
    <p:sldId id="318" r:id="rId43"/>
    <p:sldId id="322" r:id="rId44"/>
    <p:sldId id="323" r:id="rId45"/>
    <p:sldId id="324" r:id="rId46"/>
    <p:sldId id="325" r:id="rId47"/>
    <p:sldId id="327" r:id="rId48"/>
    <p:sldId id="328" r:id="rId49"/>
    <p:sldId id="326" r:id="rId50"/>
    <p:sldId id="276" r:id="rId51"/>
    <p:sldId id="281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5" r:id="rId65"/>
    <p:sldId id="341" r:id="rId66"/>
    <p:sldId id="342" r:id="rId67"/>
    <p:sldId id="343" r:id="rId68"/>
    <p:sldId id="344" r:id="rId69"/>
    <p:sldId id="346" r:id="rId70"/>
    <p:sldId id="347" r:id="rId71"/>
    <p:sldId id="348" r:id="rId72"/>
    <p:sldId id="352" r:id="rId73"/>
    <p:sldId id="351" r:id="rId74"/>
    <p:sldId id="350" r:id="rId75"/>
    <p:sldId id="349" r:id="rId76"/>
    <p:sldId id="353" r:id="rId77"/>
    <p:sldId id="354" r:id="rId78"/>
    <p:sldId id="355" r:id="rId79"/>
    <p:sldId id="356" r:id="rId80"/>
    <p:sldId id="357" r:id="rId81"/>
    <p:sldId id="358" r:id="rId82"/>
    <p:sldId id="277" r:id="rId83"/>
    <p:sldId id="283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1" r:id="rId96"/>
    <p:sldId id="372" r:id="rId9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DA5BA4-4816-49D5-BDE3-72B19AA734A5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001EFE-0B72-4084-8975-8DEDA43FB4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face.net/enterface15/wp-content/uploads/2015/02/Museum-MOtion-Mood-MApping.pdf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hlinkClick r:id="rId2" tooltip="Museum MOtion &amp; Mood MApping"/>
              </a:rPr>
              <a:t>M4Museum</a:t>
            </a:r>
            <a:br>
              <a:rPr lang="nn-NO" dirty="0" smtClean="0">
                <a:hlinkClick r:id="rId2" tooltip="Museum MOtion &amp; Mood MApping"/>
              </a:rPr>
            </a:br>
            <a:r>
              <a:rPr lang="nn-NO" sz="2000" i="1" dirty="0" smtClean="0">
                <a:hlinkClick r:id="rId2" tooltip="Museum MOtion &amp; Mood MApping"/>
              </a:rPr>
              <a:t>Museum Motion &amp; Mood Mapping</a:t>
            </a:r>
            <a:endParaRPr lang="fr-FR" sz="20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eNTERFACE</a:t>
            </a:r>
            <a:r>
              <a:rPr lang="fr-FR" dirty="0" smtClean="0"/>
              <a:t> 2015</a:t>
            </a:r>
          </a:p>
          <a:p>
            <a:r>
              <a:rPr lang="fr-FR" sz="1600" dirty="0" err="1" smtClean="0"/>
              <a:t>Aug</a:t>
            </a:r>
            <a:r>
              <a:rPr lang="fr-FR" sz="1600" dirty="0" smtClean="0"/>
              <a:t> 10th – Sep 4th</a:t>
            </a:r>
            <a:endParaRPr lang="fr-F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140968"/>
            <a:ext cx="3816424" cy="302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403648" y="43651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Experimentation</a:t>
            </a:r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Team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Daniel Schmitt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Jérôme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Hennebert</a:t>
            </a:r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140968"/>
            <a:ext cx="3816424" cy="302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403648" y="436510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Experimentation</a:t>
            </a:r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Team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Daniel Schmitt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Jérôme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Hennebert</a:t>
            </a:r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Muriel Meyer</a:t>
            </a:r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140968"/>
            <a:ext cx="3816424" cy="302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403648" y="436510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Experimentation</a:t>
            </a:r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Team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Daniel Schmitt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Jérôme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Hennebert</a:t>
            </a:r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Muriel Meyer</a:t>
            </a:r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3140968"/>
            <a:ext cx="3672408" cy="3024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 l="20002" r="19991" b="37001"/>
          <a:stretch>
            <a:fillRect/>
          </a:stretch>
        </p:blipFill>
        <p:spPr bwMode="auto">
          <a:xfrm>
            <a:off x="6300192" y="321297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436096" y="43651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Boss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Sylvie Leleu-Merviel</a:t>
            </a: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determining the user’s </a:t>
            </a:r>
            <a:r>
              <a:rPr lang="en-US" dirty="0" err="1" smtClean="0"/>
              <a:t>moodal</a:t>
            </a:r>
            <a:r>
              <a:rPr lang="en-US" dirty="0" smtClean="0"/>
              <a:t>/emotional experience 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 experience </a:t>
            </a:r>
            <a:r>
              <a:rPr lang="en-US" dirty="0" smtClean="0"/>
              <a:t>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</a:t>
            </a:r>
            <a:r>
              <a:rPr lang="en-US" dirty="0" smtClean="0"/>
              <a:t> 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to 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 </a:t>
            </a:r>
            <a:r>
              <a:rPr lang="en-US" dirty="0" smtClean="0"/>
              <a:t>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to ?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Mood spotting based on a valence/arousal interface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</a:t>
            </a:r>
            <a:r>
              <a:rPr lang="en-US" dirty="0" smtClean="0"/>
              <a:t> 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to ?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Mood spotting based on a valence/arousal interface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  <p:pic>
        <p:nvPicPr>
          <p:cNvPr id="4" name="Image 3" descr="arousal-val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653136"/>
            <a:ext cx="172069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</a:t>
            </a:r>
            <a:r>
              <a:rPr lang="en-US" dirty="0" smtClean="0"/>
              <a:t> while visiting a </a:t>
            </a:r>
            <a:r>
              <a:rPr lang="en-US" dirty="0" err="1" smtClean="0"/>
              <a:t>museal</a:t>
            </a:r>
            <a:r>
              <a:rPr lang="en-US" dirty="0" smtClean="0"/>
              <a:t> exhibition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</a:p>
          <a:p>
            <a:r>
              <a:rPr lang="fr-FR" dirty="0" smtClean="0"/>
              <a:t>The Project</a:t>
            </a:r>
          </a:p>
          <a:p>
            <a:r>
              <a:rPr lang="fr-FR" dirty="0" smtClean="0"/>
              <a:t>Objectives</a:t>
            </a:r>
          </a:p>
          <a:p>
            <a:r>
              <a:rPr lang="fr-FR" dirty="0" smtClean="0"/>
              <a:t>Schedule (first </a:t>
            </a:r>
            <a:r>
              <a:rPr lang="fr-FR" dirty="0" err="1" smtClean="0"/>
              <a:t>week</a:t>
            </a:r>
            <a:r>
              <a:rPr lang="fr-FR" dirty="0" smtClean="0"/>
              <a:t>)</a:t>
            </a:r>
          </a:p>
          <a:p>
            <a:r>
              <a:rPr lang="fr-FR" i="1" dirty="0" err="1" smtClean="0"/>
              <a:t>Insitu</a:t>
            </a:r>
            <a:r>
              <a:rPr lang="fr-FR" dirty="0" smtClean="0"/>
              <a:t> </a:t>
            </a:r>
            <a:r>
              <a:rPr lang="fr-FR" dirty="0" err="1" smtClean="0"/>
              <a:t>Experimentation</a:t>
            </a:r>
            <a:endParaRPr lang="fr-FR" dirty="0" smtClean="0"/>
          </a:p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 </a:t>
            </a:r>
            <a:r>
              <a:rPr lang="fr-FR" dirty="0" err="1" smtClean="0"/>
              <a:t>Summary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How to ?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How to ? 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Indoor </a:t>
            </a:r>
            <a:r>
              <a:rPr lang="en-US" dirty="0" err="1" smtClean="0">
                <a:solidFill>
                  <a:srgbClr val="00B050"/>
                </a:solidFill>
              </a:rPr>
              <a:t>geolocalization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eye-tracking monitoring throughout the visit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 experience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How to ? 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Indoor </a:t>
            </a:r>
            <a:r>
              <a:rPr lang="en-US" dirty="0" err="1" smtClean="0">
                <a:solidFill>
                  <a:srgbClr val="00B050"/>
                </a:solidFill>
              </a:rPr>
              <a:t>geolocalization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eye-tracking monitoring throughout the visit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  <p:pic>
        <p:nvPicPr>
          <p:cNvPr id="26628" name="Picture 4" descr="http://tactilefacile.fr/wp-content/uploads/2015/03/londrina_wi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2715705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How to ? 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Indoor </a:t>
            </a:r>
            <a:r>
              <a:rPr lang="en-US" dirty="0" err="1" smtClean="0">
                <a:solidFill>
                  <a:srgbClr val="00B050"/>
                </a:solidFill>
              </a:rPr>
              <a:t>geolocalization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eye-tracking monitoring throughout the visit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  <p:pic>
        <p:nvPicPr>
          <p:cNvPr id="26626" name="Picture 2" descr="https://encrypted-tbn3.gstatic.com/images?q=tbn:ANd9GcSt6r7dFe1plknlC6oQQ0UTEqaATbo4bRe-ug3GXsfq4l6mcPeg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85184"/>
            <a:ext cx="2561090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28" name="Picture 4" descr="http://tactilefacile.fr/wp-content/uploads/2015/03/londrina_wi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2715705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user’s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</a:t>
            </a:r>
            <a:r>
              <a:rPr lang="en-US" dirty="0" smtClean="0">
                <a:solidFill>
                  <a:srgbClr val="FFC000"/>
                </a:solidFill>
              </a:rPr>
              <a:t>user’s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How to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</a:t>
            </a:r>
            <a:r>
              <a:rPr lang="en-US" dirty="0" smtClean="0">
                <a:solidFill>
                  <a:srgbClr val="FFC000"/>
                </a:solidFill>
              </a:rPr>
              <a:t>user’s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How to ?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Subjective remediation debriefing/interview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M4Museum aims at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determining the </a:t>
            </a:r>
            <a:r>
              <a:rPr lang="en-US" dirty="0" smtClean="0">
                <a:solidFill>
                  <a:srgbClr val="FFC000"/>
                </a:solidFill>
              </a:rPr>
              <a:t>user’s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moodal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/emotional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experience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while visiting a </a:t>
            </a:r>
            <a:r>
              <a:rPr lang="en-US" dirty="0" err="1" smtClean="0">
                <a:solidFill>
                  <a:srgbClr val="00B050"/>
                </a:solidFill>
              </a:rPr>
              <a:t>museal</a:t>
            </a:r>
            <a:r>
              <a:rPr lang="en-US" dirty="0" smtClean="0">
                <a:solidFill>
                  <a:srgbClr val="00B050"/>
                </a:solidFill>
              </a:rPr>
              <a:t> exhibition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How to ?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Subjective remediation debriefing/interview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Project</a:t>
            </a:r>
            <a:endParaRPr lang="fr-FR" dirty="0"/>
          </a:p>
        </p:txBody>
      </p:sp>
      <p:sp>
        <p:nvSpPr>
          <p:cNvPr id="51202" name="AutoShape 2" descr="Résultat de recherche d'images pour &quot;re situ subject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4" name="AutoShape 4" descr="Résultat de recherche d'images pour &quot;re situ subject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06" name="Picture 6" descr="http://lesenjeux.u-grenoble3.fr/2014-supplementA/04-Schmitt/hom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941168"/>
            <a:ext cx="3538284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204864"/>
            <a:ext cx="6048672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5112568" cy="216024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Exhibition room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27784" y="2636912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95936" y="263691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4088" y="270892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48264" y="3284984"/>
            <a:ext cx="1440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221088"/>
            <a:ext cx="18722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204864"/>
            <a:ext cx="6048672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5112568" cy="216024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Exhibition room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27784" y="2636912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95936" y="263691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4088" y="270892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48264" y="3284984"/>
            <a:ext cx="1440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221088"/>
            <a:ext cx="18722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434728" y="2730347"/>
            <a:ext cx="4224969" cy="1417504"/>
          </a:xfrm>
          <a:custGeom>
            <a:avLst/>
            <a:gdLst>
              <a:gd name="connsiteX0" fmla="*/ 88135 w 4224969"/>
              <a:gd name="connsiteY0" fmla="*/ 1224708 h 1417504"/>
              <a:gd name="connsiteX1" fmla="*/ 1894901 w 4224969"/>
              <a:gd name="connsiteY1" fmla="*/ 1224708 h 1417504"/>
              <a:gd name="connsiteX2" fmla="*/ 3382178 w 4224969"/>
              <a:gd name="connsiteY2" fmla="*/ 1378945 h 1417504"/>
              <a:gd name="connsiteX3" fmla="*/ 4153359 w 4224969"/>
              <a:gd name="connsiteY3" fmla="*/ 993354 h 1417504"/>
              <a:gd name="connsiteX4" fmla="*/ 3811836 w 4224969"/>
              <a:gd name="connsiteY4" fmla="*/ 497595 h 1417504"/>
              <a:gd name="connsiteX5" fmla="*/ 2445744 w 4224969"/>
              <a:gd name="connsiteY5" fmla="*/ 431494 h 1417504"/>
              <a:gd name="connsiteX6" fmla="*/ 1564395 w 4224969"/>
              <a:gd name="connsiteY6" fmla="*/ 739966 h 1417504"/>
              <a:gd name="connsiteX7" fmla="*/ 1101686 w 4224969"/>
              <a:gd name="connsiteY7" fmla="*/ 67937 h 1417504"/>
              <a:gd name="connsiteX8" fmla="*/ 638978 w 4224969"/>
              <a:gd name="connsiteY8" fmla="*/ 332342 h 1417504"/>
              <a:gd name="connsiteX9" fmla="*/ 0 w 4224969"/>
              <a:gd name="connsiteY9" fmla="*/ 453528 h 14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4969" h="1417504">
                <a:moveTo>
                  <a:pt x="88135" y="1224708"/>
                </a:moveTo>
                <a:cubicBezTo>
                  <a:pt x="717014" y="1211855"/>
                  <a:pt x="1345894" y="1199002"/>
                  <a:pt x="1894901" y="1224708"/>
                </a:cubicBezTo>
                <a:cubicBezTo>
                  <a:pt x="2443908" y="1250414"/>
                  <a:pt x="3005768" y="1417504"/>
                  <a:pt x="3382178" y="1378945"/>
                </a:cubicBezTo>
                <a:cubicBezTo>
                  <a:pt x="3758588" y="1340386"/>
                  <a:pt x="4081749" y="1140246"/>
                  <a:pt x="4153359" y="993354"/>
                </a:cubicBezTo>
                <a:cubicBezTo>
                  <a:pt x="4224969" y="846462"/>
                  <a:pt x="4096439" y="591238"/>
                  <a:pt x="3811836" y="497595"/>
                </a:cubicBezTo>
                <a:cubicBezTo>
                  <a:pt x="3527234" y="403952"/>
                  <a:pt x="2820317" y="391099"/>
                  <a:pt x="2445744" y="431494"/>
                </a:cubicBezTo>
                <a:cubicBezTo>
                  <a:pt x="2071171" y="471889"/>
                  <a:pt x="1788405" y="800559"/>
                  <a:pt x="1564395" y="739966"/>
                </a:cubicBezTo>
                <a:cubicBezTo>
                  <a:pt x="1340385" y="679373"/>
                  <a:pt x="1255922" y="135874"/>
                  <a:pt x="1101686" y="67937"/>
                </a:cubicBezTo>
                <a:cubicBezTo>
                  <a:pt x="947450" y="0"/>
                  <a:pt x="822592" y="268077"/>
                  <a:pt x="638978" y="332342"/>
                </a:cubicBezTo>
                <a:cubicBezTo>
                  <a:pt x="455364" y="396607"/>
                  <a:pt x="124858" y="427822"/>
                  <a:pt x="0" y="453528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204864"/>
            <a:ext cx="6048672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5112568" cy="216024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Exhibition room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27784" y="2636912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95936" y="263691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4088" y="270892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48264" y="3284984"/>
            <a:ext cx="1440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221088"/>
            <a:ext cx="18722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434728" y="2730347"/>
            <a:ext cx="4224969" cy="1417504"/>
          </a:xfrm>
          <a:custGeom>
            <a:avLst/>
            <a:gdLst>
              <a:gd name="connsiteX0" fmla="*/ 88135 w 4224969"/>
              <a:gd name="connsiteY0" fmla="*/ 1224708 h 1417504"/>
              <a:gd name="connsiteX1" fmla="*/ 1894901 w 4224969"/>
              <a:gd name="connsiteY1" fmla="*/ 1224708 h 1417504"/>
              <a:gd name="connsiteX2" fmla="*/ 3382178 w 4224969"/>
              <a:gd name="connsiteY2" fmla="*/ 1378945 h 1417504"/>
              <a:gd name="connsiteX3" fmla="*/ 4153359 w 4224969"/>
              <a:gd name="connsiteY3" fmla="*/ 993354 h 1417504"/>
              <a:gd name="connsiteX4" fmla="*/ 3811836 w 4224969"/>
              <a:gd name="connsiteY4" fmla="*/ 497595 h 1417504"/>
              <a:gd name="connsiteX5" fmla="*/ 2445744 w 4224969"/>
              <a:gd name="connsiteY5" fmla="*/ 431494 h 1417504"/>
              <a:gd name="connsiteX6" fmla="*/ 1564395 w 4224969"/>
              <a:gd name="connsiteY6" fmla="*/ 739966 h 1417504"/>
              <a:gd name="connsiteX7" fmla="*/ 1101686 w 4224969"/>
              <a:gd name="connsiteY7" fmla="*/ 67937 h 1417504"/>
              <a:gd name="connsiteX8" fmla="*/ 638978 w 4224969"/>
              <a:gd name="connsiteY8" fmla="*/ 332342 h 1417504"/>
              <a:gd name="connsiteX9" fmla="*/ 0 w 4224969"/>
              <a:gd name="connsiteY9" fmla="*/ 453528 h 14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4969" h="1417504">
                <a:moveTo>
                  <a:pt x="88135" y="1224708"/>
                </a:moveTo>
                <a:cubicBezTo>
                  <a:pt x="717014" y="1211855"/>
                  <a:pt x="1345894" y="1199002"/>
                  <a:pt x="1894901" y="1224708"/>
                </a:cubicBezTo>
                <a:cubicBezTo>
                  <a:pt x="2443908" y="1250414"/>
                  <a:pt x="3005768" y="1417504"/>
                  <a:pt x="3382178" y="1378945"/>
                </a:cubicBezTo>
                <a:cubicBezTo>
                  <a:pt x="3758588" y="1340386"/>
                  <a:pt x="4081749" y="1140246"/>
                  <a:pt x="4153359" y="993354"/>
                </a:cubicBezTo>
                <a:cubicBezTo>
                  <a:pt x="4224969" y="846462"/>
                  <a:pt x="4096439" y="591238"/>
                  <a:pt x="3811836" y="497595"/>
                </a:cubicBezTo>
                <a:cubicBezTo>
                  <a:pt x="3527234" y="403952"/>
                  <a:pt x="2820317" y="391099"/>
                  <a:pt x="2445744" y="431494"/>
                </a:cubicBezTo>
                <a:cubicBezTo>
                  <a:pt x="2071171" y="471889"/>
                  <a:pt x="1788405" y="800559"/>
                  <a:pt x="1564395" y="739966"/>
                </a:cubicBezTo>
                <a:cubicBezTo>
                  <a:pt x="1340385" y="679373"/>
                  <a:pt x="1255922" y="135874"/>
                  <a:pt x="1101686" y="67937"/>
                </a:cubicBezTo>
                <a:cubicBezTo>
                  <a:pt x="947450" y="0"/>
                  <a:pt x="822592" y="268077"/>
                  <a:pt x="638978" y="332342"/>
                </a:cubicBezTo>
                <a:cubicBezTo>
                  <a:pt x="455364" y="396607"/>
                  <a:pt x="124858" y="427822"/>
                  <a:pt x="0" y="453528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" t="4370" r="50809" b="30082"/>
          <a:stretch>
            <a:fillRect/>
          </a:stretch>
        </p:blipFill>
        <p:spPr bwMode="auto">
          <a:xfrm>
            <a:off x="4067944" y="4077072"/>
            <a:ext cx="408000" cy="360000"/>
          </a:xfrm>
          <a:prstGeom prst="rect">
            <a:avLst/>
          </a:prstGeom>
          <a:noFill/>
        </p:spPr>
      </p:pic>
      <p:pic>
        <p:nvPicPr>
          <p:cNvPr id="18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0" t="26219" r="4207" b="3863"/>
          <a:stretch>
            <a:fillRect/>
          </a:stretch>
        </p:blipFill>
        <p:spPr bwMode="auto">
          <a:xfrm>
            <a:off x="6444208" y="2924944"/>
            <a:ext cx="382500" cy="360000"/>
          </a:xfrm>
          <a:prstGeom prst="rect">
            <a:avLst/>
          </a:prstGeom>
          <a:noFill/>
        </p:spPr>
      </p:pic>
      <p:pic>
        <p:nvPicPr>
          <p:cNvPr id="19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" t="4370" r="50809" b="30082"/>
          <a:stretch>
            <a:fillRect/>
          </a:stretch>
        </p:blipFill>
        <p:spPr bwMode="auto">
          <a:xfrm>
            <a:off x="3203848" y="2996952"/>
            <a:ext cx="408000" cy="360000"/>
          </a:xfrm>
          <a:prstGeom prst="rect">
            <a:avLst/>
          </a:prstGeom>
          <a:noFill/>
        </p:spPr>
      </p:pic>
      <p:pic>
        <p:nvPicPr>
          <p:cNvPr id="20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0" t="26219" r="4207" b="3863"/>
          <a:stretch>
            <a:fillRect/>
          </a:stretch>
        </p:blipFill>
        <p:spPr bwMode="auto">
          <a:xfrm>
            <a:off x="4860032" y="2636912"/>
            <a:ext cx="382500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2204864"/>
            <a:ext cx="6048672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5112568" cy="216024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Exhibition room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627784" y="2636912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95936" y="263691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4088" y="270892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48264" y="3284984"/>
            <a:ext cx="1440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4221088"/>
            <a:ext cx="18722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434728" y="2730347"/>
            <a:ext cx="4224969" cy="1417504"/>
          </a:xfrm>
          <a:custGeom>
            <a:avLst/>
            <a:gdLst>
              <a:gd name="connsiteX0" fmla="*/ 88135 w 4224969"/>
              <a:gd name="connsiteY0" fmla="*/ 1224708 h 1417504"/>
              <a:gd name="connsiteX1" fmla="*/ 1894901 w 4224969"/>
              <a:gd name="connsiteY1" fmla="*/ 1224708 h 1417504"/>
              <a:gd name="connsiteX2" fmla="*/ 3382178 w 4224969"/>
              <a:gd name="connsiteY2" fmla="*/ 1378945 h 1417504"/>
              <a:gd name="connsiteX3" fmla="*/ 4153359 w 4224969"/>
              <a:gd name="connsiteY3" fmla="*/ 993354 h 1417504"/>
              <a:gd name="connsiteX4" fmla="*/ 3811836 w 4224969"/>
              <a:gd name="connsiteY4" fmla="*/ 497595 h 1417504"/>
              <a:gd name="connsiteX5" fmla="*/ 2445744 w 4224969"/>
              <a:gd name="connsiteY5" fmla="*/ 431494 h 1417504"/>
              <a:gd name="connsiteX6" fmla="*/ 1564395 w 4224969"/>
              <a:gd name="connsiteY6" fmla="*/ 739966 h 1417504"/>
              <a:gd name="connsiteX7" fmla="*/ 1101686 w 4224969"/>
              <a:gd name="connsiteY7" fmla="*/ 67937 h 1417504"/>
              <a:gd name="connsiteX8" fmla="*/ 638978 w 4224969"/>
              <a:gd name="connsiteY8" fmla="*/ 332342 h 1417504"/>
              <a:gd name="connsiteX9" fmla="*/ 0 w 4224969"/>
              <a:gd name="connsiteY9" fmla="*/ 453528 h 14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4969" h="1417504">
                <a:moveTo>
                  <a:pt x="88135" y="1224708"/>
                </a:moveTo>
                <a:cubicBezTo>
                  <a:pt x="717014" y="1211855"/>
                  <a:pt x="1345894" y="1199002"/>
                  <a:pt x="1894901" y="1224708"/>
                </a:cubicBezTo>
                <a:cubicBezTo>
                  <a:pt x="2443908" y="1250414"/>
                  <a:pt x="3005768" y="1417504"/>
                  <a:pt x="3382178" y="1378945"/>
                </a:cubicBezTo>
                <a:cubicBezTo>
                  <a:pt x="3758588" y="1340386"/>
                  <a:pt x="4081749" y="1140246"/>
                  <a:pt x="4153359" y="993354"/>
                </a:cubicBezTo>
                <a:cubicBezTo>
                  <a:pt x="4224969" y="846462"/>
                  <a:pt x="4096439" y="591238"/>
                  <a:pt x="3811836" y="497595"/>
                </a:cubicBezTo>
                <a:cubicBezTo>
                  <a:pt x="3527234" y="403952"/>
                  <a:pt x="2820317" y="391099"/>
                  <a:pt x="2445744" y="431494"/>
                </a:cubicBezTo>
                <a:cubicBezTo>
                  <a:pt x="2071171" y="471889"/>
                  <a:pt x="1788405" y="800559"/>
                  <a:pt x="1564395" y="739966"/>
                </a:cubicBezTo>
                <a:cubicBezTo>
                  <a:pt x="1340385" y="679373"/>
                  <a:pt x="1255922" y="135874"/>
                  <a:pt x="1101686" y="67937"/>
                </a:cubicBezTo>
                <a:cubicBezTo>
                  <a:pt x="947450" y="0"/>
                  <a:pt x="822592" y="268077"/>
                  <a:pt x="638978" y="332342"/>
                </a:cubicBezTo>
                <a:cubicBezTo>
                  <a:pt x="455364" y="396607"/>
                  <a:pt x="124858" y="427822"/>
                  <a:pt x="0" y="453528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" t="4370" r="50809" b="30082"/>
          <a:stretch>
            <a:fillRect/>
          </a:stretch>
        </p:blipFill>
        <p:spPr bwMode="auto">
          <a:xfrm>
            <a:off x="4067944" y="4077072"/>
            <a:ext cx="408000" cy="360000"/>
          </a:xfrm>
          <a:prstGeom prst="rect">
            <a:avLst/>
          </a:prstGeom>
          <a:noFill/>
        </p:spPr>
      </p:pic>
      <p:pic>
        <p:nvPicPr>
          <p:cNvPr id="18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0" t="26219" r="4207" b="3863"/>
          <a:stretch>
            <a:fillRect/>
          </a:stretch>
        </p:blipFill>
        <p:spPr bwMode="auto">
          <a:xfrm>
            <a:off x="6444208" y="2924944"/>
            <a:ext cx="382500" cy="360000"/>
          </a:xfrm>
          <a:prstGeom prst="rect">
            <a:avLst/>
          </a:prstGeom>
          <a:noFill/>
        </p:spPr>
      </p:pic>
      <p:pic>
        <p:nvPicPr>
          <p:cNvPr id="19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" t="4370" r="50809" b="30082"/>
          <a:stretch>
            <a:fillRect/>
          </a:stretch>
        </p:blipFill>
        <p:spPr bwMode="auto">
          <a:xfrm>
            <a:off x="3203848" y="2996952"/>
            <a:ext cx="408000" cy="360000"/>
          </a:xfrm>
          <a:prstGeom prst="rect">
            <a:avLst/>
          </a:prstGeom>
          <a:noFill/>
        </p:spPr>
      </p:pic>
      <p:pic>
        <p:nvPicPr>
          <p:cNvPr id="20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0" t="26219" r="4207" b="3863"/>
          <a:stretch>
            <a:fillRect/>
          </a:stretch>
        </p:blipFill>
        <p:spPr bwMode="auto">
          <a:xfrm>
            <a:off x="4860032" y="2636912"/>
            <a:ext cx="382500" cy="360000"/>
          </a:xfrm>
          <a:prstGeom prst="rect">
            <a:avLst/>
          </a:prstGeom>
          <a:noFill/>
        </p:spPr>
      </p:pic>
      <p:pic>
        <p:nvPicPr>
          <p:cNvPr id="16" name="Picture 6" descr="Résultat de recherche d'images pour &quot;dislike&quot;"/>
          <p:cNvPicPr>
            <a:picLocks noChangeAspect="1" noChangeArrowheads="1"/>
          </p:cNvPicPr>
          <p:nvPr/>
        </p:nvPicPr>
        <p:blipFill>
          <a:blip r:embed="rId2" cstate="print"/>
          <a:srcRect l="5178" t="4370" r="50809" b="30082"/>
          <a:stretch>
            <a:fillRect/>
          </a:stretch>
        </p:blipFill>
        <p:spPr bwMode="auto">
          <a:xfrm>
            <a:off x="3779912" y="2636912"/>
            <a:ext cx="20400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</a:t>
            </a:r>
            <a:r>
              <a:rPr lang="en-US" dirty="0" smtClean="0"/>
              <a:t>prototyping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prototyping</a:t>
            </a:r>
          </a:p>
          <a:p>
            <a:pPr lvl="1"/>
            <a:r>
              <a:rPr lang="en-US" dirty="0" err="1" smtClean="0"/>
              <a:t>Moodal</a:t>
            </a:r>
            <a:r>
              <a:rPr lang="en-US" dirty="0" smtClean="0"/>
              <a:t>/semantic dictionary </a:t>
            </a:r>
            <a:r>
              <a:rPr lang="en-US" dirty="0" smtClean="0"/>
              <a:t>composition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team</a:t>
            </a:r>
          </a:p>
          <a:p>
            <a:pPr lvl="1"/>
            <a:r>
              <a:rPr lang="en-US" dirty="0" smtClean="0"/>
              <a:t>Charles-</a:t>
            </a:r>
            <a:r>
              <a:rPr lang="en-US" dirty="0" err="1" smtClean="0"/>
              <a:t>Alexandre</a:t>
            </a:r>
            <a:r>
              <a:rPr lang="en-US" dirty="0" smtClean="0"/>
              <a:t> DELESTAGE (</a:t>
            </a:r>
            <a:r>
              <a:rPr lang="en-US" i="1" dirty="0" smtClean="0"/>
              <a:t>aka</a:t>
            </a:r>
            <a:r>
              <a:rPr lang="en-US" dirty="0" smtClean="0"/>
              <a:t> 18)</a:t>
            </a:r>
          </a:p>
          <a:p>
            <a:pPr lvl="8"/>
            <a:r>
              <a:rPr lang="en-US" dirty="0" smtClean="0"/>
              <a:t>PHD Student at the DeVisu Laboratory (</a:t>
            </a:r>
            <a:r>
              <a:rPr lang="en-US" dirty="0" err="1" smtClean="0"/>
              <a:t>Valenciennes</a:t>
            </a:r>
            <a:r>
              <a:rPr lang="en-US" dirty="0" smtClean="0"/>
              <a:t>) </a:t>
            </a:r>
          </a:p>
          <a:p>
            <a:pPr lvl="8"/>
            <a:r>
              <a:rPr lang="en-US" dirty="0" smtClean="0"/>
              <a:t>Specialized in audiovisual and multimedia automation and user (spectator) experience during visualization</a:t>
            </a:r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 </a:t>
            </a:r>
            <a:r>
              <a:rPr lang="en-US" strike="sngStrike" dirty="0" smtClean="0"/>
              <a:t>25 </a:t>
            </a:r>
            <a:r>
              <a:rPr lang="en-US" strike="sngStrike" dirty="0" smtClean="0"/>
              <a:t>y-o</a:t>
            </a:r>
            <a:r>
              <a:rPr lang="en-US" dirty="0" smtClean="0"/>
              <a:t>, </a:t>
            </a:r>
            <a:r>
              <a:rPr lang="en-US" dirty="0" smtClean="0"/>
              <a:t>26 y-o, single </a:t>
            </a:r>
            <a:r>
              <a:rPr lang="en-US" dirty="0" smtClean="0"/>
              <a:t>but very attractive ^^</a:t>
            </a:r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Contact : +336 65 43 36 49</a:t>
            </a:r>
          </a:p>
          <a:p>
            <a:pPr lvl="8"/>
            <a:r>
              <a:rPr lang="en-US" dirty="0" smtClean="0"/>
              <a:t>Email : </a:t>
            </a:r>
            <a:r>
              <a:rPr lang="fr-FR" dirty="0" smtClean="0"/>
              <a:t>ca.delestage@gmx.fr</a:t>
            </a:r>
            <a:endParaRPr lang="en-US" dirty="0" smtClean="0"/>
          </a:p>
          <a:p>
            <a:pPr lvl="8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819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1796785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prototyping</a:t>
            </a:r>
          </a:p>
          <a:p>
            <a:pPr lvl="1"/>
            <a:r>
              <a:rPr lang="en-US" dirty="0" err="1" smtClean="0"/>
              <a:t>Moodal</a:t>
            </a:r>
            <a:r>
              <a:rPr lang="en-US" dirty="0" smtClean="0"/>
              <a:t>/semantic dictionary composition</a:t>
            </a:r>
          </a:p>
          <a:p>
            <a:pPr lvl="1"/>
            <a:r>
              <a:rPr lang="en-US" dirty="0" smtClean="0"/>
              <a:t>+ integration </a:t>
            </a:r>
            <a:r>
              <a:rPr lang="en-US" dirty="0" smtClean="0"/>
              <a:t>test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prototyping</a:t>
            </a:r>
          </a:p>
          <a:p>
            <a:pPr lvl="1"/>
            <a:r>
              <a:rPr lang="en-US" dirty="0" err="1" smtClean="0"/>
              <a:t>Moodal</a:t>
            </a:r>
            <a:r>
              <a:rPr lang="en-US" dirty="0" smtClean="0"/>
              <a:t>/semantic dictionary composition</a:t>
            </a:r>
          </a:p>
          <a:p>
            <a:pPr lvl="1"/>
            <a:r>
              <a:rPr lang="en-US" dirty="0" smtClean="0"/>
              <a:t>+ integration test</a:t>
            </a:r>
          </a:p>
          <a:p>
            <a:pPr lvl="2"/>
            <a:r>
              <a:rPr lang="en-US" dirty="0" smtClean="0"/>
              <a:t>Database </a:t>
            </a:r>
            <a:r>
              <a:rPr lang="en-US" dirty="0" smtClean="0"/>
              <a:t>stuff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prototyping</a:t>
            </a:r>
          </a:p>
          <a:p>
            <a:pPr lvl="1"/>
            <a:r>
              <a:rPr lang="en-US" dirty="0" err="1" smtClean="0"/>
              <a:t>Moodal</a:t>
            </a:r>
            <a:r>
              <a:rPr lang="en-US" dirty="0" smtClean="0"/>
              <a:t>/semantic dictionary composition</a:t>
            </a:r>
          </a:p>
          <a:p>
            <a:pPr lvl="1"/>
            <a:r>
              <a:rPr lang="en-US" dirty="0" smtClean="0"/>
              <a:t>+ integration test</a:t>
            </a:r>
          </a:p>
          <a:p>
            <a:pPr lvl="2"/>
            <a:r>
              <a:rPr lang="en-US" dirty="0" smtClean="0"/>
              <a:t>Database stuff</a:t>
            </a:r>
          </a:p>
          <a:p>
            <a:pPr lvl="2"/>
            <a:r>
              <a:rPr lang="en-US" dirty="0" smtClean="0"/>
              <a:t>Semantic </a:t>
            </a:r>
            <a:r>
              <a:rPr lang="en-US" dirty="0" smtClean="0"/>
              <a:t>stuff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and second week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Android application prototyping</a:t>
            </a:r>
          </a:p>
          <a:p>
            <a:pPr lvl="1"/>
            <a:r>
              <a:rPr lang="en-US" dirty="0" err="1" smtClean="0"/>
              <a:t>Moodal</a:t>
            </a:r>
            <a:r>
              <a:rPr lang="en-US" dirty="0" smtClean="0"/>
              <a:t>/semantic dictionary composition</a:t>
            </a:r>
          </a:p>
          <a:p>
            <a:pPr lvl="1"/>
            <a:r>
              <a:rPr lang="en-US" dirty="0" smtClean="0"/>
              <a:t>+ integration test</a:t>
            </a:r>
          </a:p>
          <a:p>
            <a:pPr lvl="2"/>
            <a:r>
              <a:rPr lang="en-US" dirty="0" smtClean="0"/>
              <a:t>Database stuff</a:t>
            </a:r>
          </a:p>
          <a:p>
            <a:pPr lvl="2"/>
            <a:r>
              <a:rPr lang="en-US" dirty="0" smtClean="0"/>
              <a:t>Semantic stuff</a:t>
            </a:r>
          </a:p>
          <a:p>
            <a:pPr lvl="2"/>
            <a:r>
              <a:rPr lang="en-US" dirty="0" err="1" smtClean="0"/>
              <a:t>Geolocalization</a:t>
            </a:r>
            <a:r>
              <a:rPr lang="en-US" dirty="0" smtClean="0"/>
              <a:t>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r>
              <a:rPr lang="en-US" dirty="0" smtClean="0"/>
              <a:t>Third and fourth week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r>
              <a:rPr lang="en-US" dirty="0" smtClean="0"/>
              <a:t>Third and fourth week : </a:t>
            </a:r>
          </a:p>
          <a:p>
            <a:pPr lvl="1"/>
            <a:r>
              <a:rPr lang="en-US" dirty="0" smtClean="0"/>
              <a:t>(Charles’s birthday)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r>
              <a:rPr lang="en-US" dirty="0" smtClean="0"/>
              <a:t>Third and fourth week : </a:t>
            </a:r>
          </a:p>
          <a:p>
            <a:pPr lvl="1"/>
            <a:r>
              <a:rPr lang="en-US" dirty="0" smtClean="0"/>
              <a:t>In situ experimentation at 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 of Lille (France)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r>
              <a:rPr lang="en-US" dirty="0" smtClean="0"/>
              <a:t>Third and fourth week : </a:t>
            </a:r>
          </a:p>
          <a:p>
            <a:pPr lvl="1"/>
            <a:r>
              <a:rPr lang="en-US" dirty="0" smtClean="0"/>
              <a:t>In situ experimentation at 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 of Lille (France)</a:t>
            </a:r>
          </a:p>
          <a:p>
            <a:pPr lvl="1"/>
            <a:r>
              <a:rPr lang="en-US" dirty="0" smtClean="0"/>
              <a:t>Data gathering and treatment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and second week</a:t>
            </a:r>
          </a:p>
          <a:p>
            <a:r>
              <a:rPr lang="en-US" dirty="0" smtClean="0"/>
              <a:t>Third and fourth week : </a:t>
            </a:r>
          </a:p>
          <a:p>
            <a:pPr lvl="1"/>
            <a:r>
              <a:rPr lang="en-US" dirty="0" smtClean="0"/>
              <a:t>In situ experimentation at 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 of Lille (France)</a:t>
            </a:r>
          </a:p>
          <a:p>
            <a:pPr lvl="1"/>
            <a:r>
              <a:rPr lang="en-US" dirty="0" smtClean="0"/>
              <a:t>Data gathering and treatment (still in progress)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Leading</a:t>
            </a:r>
            <a:r>
              <a:rPr lang="fr-FR" dirty="0" smtClean="0"/>
              <a:t> team</a:t>
            </a:r>
          </a:p>
          <a:p>
            <a:pPr lvl="1"/>
            <a:r>
              <a:rPr lang="fr-FR" dirty="0" smtClean="0"/>
              <a:t>Willy YVART (</a:t>
            </a:r>
            <a:r>
              <a:rPr lang="fr-FR" i="1" dirty="0" err="1" smtClean="0"/>
              <a:t>aka</a:t>
            </a:r>
            <a:r>
              <a:rPr lang="fr-FR" dirty="0" smtClean="0"/>
              <a:t> </a:t>
            </a:r>
            <a:r>
              <a:rPr lang="fr-FR" dirty="0" err="1" smtClean="0"/>
              <a:t>Willypédia</a:t>
            </a:r>
            <a:r>
              <a:rPr lang="fr-FR" dirty="0" smtClean="0"/>
              <a:t>)</a:t>
            </a:r>
            <a:endParaRPr lang="fr-FR" dirty="0" smtClean="0"/>
          </a:p>
          <a:p>
            <a:pPr lvl="8"/>
            <a:r>
              <a:rPr lang="fr-FR" dirty="0" smtClean="0"/>
              <a:t>PHD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TCTS (Mons) and DeVisu (Valenciennes</a:t>
            </a:r>
            <a:r>
              <a:rPr lang="fr-FR" dirty="0" smtClean="0"/>
              <a:t>) </a:t>
            </a:r>
            <a:r>
              <a:rPr lang="fr-FR" dirty="0" smtClean="0"/>
              <a:t>. Lo</a:t>
            </a:r>
            <a:r>
              <a:rPr lang="fr-FR" dirty="0" smtClean="0"/>
              <a:t>ves bishops</a:t>
            </a:r>
            <a:endParaRPr lang="fr-FR" dirty="0" smtClean="0"/>
          </a:p>
          <a:p>
            <a:pPr lvl="8"/>
            <a:r>
              <a:rPr lang="fr-FR" dirty="0" err="1" smtClean="0"/>
              <a:t>Specialized</a:t>
            </a:r>
            <a:r>
              <a:rPr lang="fr-FR" dirty="0" smtClean="0"/>
              <a:t> in music, </a:t>
            </a:r>
            <a:r>
              <a:rPr lang="fr-FR" dirty="0" err="1" smtClean="0"/>
              <a:t>audiovisual</a:t>
            </a:r>
            <a:r>
              <a:rPr lang="fr-FR" dirty="0" smtClean="0"/>
              <a:t> techniques and </a:t>
            </a:r>
            <a:r>
              <a:rPr lang="fr-FR" dirty="0" err="1" smtClean="0"/>
              <a:t>moodal</a:t>
            </a:r>
            <a:r>
              <a:rPr lang="fr-FR" dirty="0" smtClean="0"/>
              <a:t>/</a:t>
            </a: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,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the </a:t>
            </a:r>
            <a:r>
              <a:rPr lang="fr-FR" dirty="0" err="1" smtClean="0"/>
              <a:t>dishes</a:t>
            </a:r>
            <a:r>
              <a:rPr lang="fr-FR" dirty="0" smtClean="0"/>
              <a:t>… :/ </a:t>
            </a:r>
            <a:endParaRPr lang="fr-FR" dirty="0" smtClean="0"/>
          </a:p>
          <a:p>
            <a:pPr lvl="8"/>
            <a:endParaRPr lang="fr-FR" dirty="0" smtClean="0"/>
          </a:p>
          <a:p>
            <a:pPr lvl="8"/>
            <a:r>
              <a:rPr lang="fr-FR" dirty="0" smtClean="0"/>
              <a:t>27 y-o, </a:t>
            </a:r>
            <a:r>
              <a:rPr lang="fr-FR" dirty="0" smtClean="0"/>
              <a:t>no more single, </a:t>
            </a:r>
            <a:r>
              <a:rPr lang="fr-FR" dirty="0" err="1" smtClean="0"/>
              <a:t>sorry</a:t>
            </a:r>
            <a:r>
              <a:rPr lang="fr-FR" dirty="0" smtClean="0"/>
              <a:t> ladies ;)</a:t>
            </a:r>
            <a:endParaRPr lang="fr-FR" dirty="0" smtClean="0"/>
          </a:p>
          <a:p>
            <a:pPr lvl="8"/>
            <a:endParaRPr lang="fr-FR" dirty="0" smtClean="0"/>
          </a:p>
          <a:p>
            <a:pPr lvl="8"/>
            <a:r>
              <a:rPr lang="fr-FR" dirty="0" smtClean="0"/>
              <a:t>Contact : +336 77 31 78 74</a:t>
            </a:r>
          </a:p>
          <a:p>
            <a:pPr lvl="8"/>
            <a:r>
              <a:rPr lang="fr-FR" dirty="0" smtClean="0"/>
              <a:t>Email : willy.yvart@neuf.fr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25602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2" cstate="print"/>
          <a:srcRect l="4054" t="12150" r="688" b="24401"/>
          <a:stretch>
            <a:fillRect/>
          </a:stretch>
        </p:blipFill>
        <p:spPr bwMode="auto">
          <a:xfrm>
            <a:off x="611560" y="256490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3600000" cy="27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</a:t>
            </a:r>
          </a:p>
          <a:p>
            <a:pPr lvl="1"/>
            <a:r>
              <a:rPr lang="en-US" dirty="0" smtClean="0"/>
              <a:t>Why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</a:t>
            </a:r>
          </a:p>
          <a:p>
            <a:pPr lvl="1"/>
            <a:r>
              <a:rPr lang="en-US" dirty="0" smtClean="0"/>
              <a:t>Why ?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Strong relationship between DeVisu and the PBA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</a:t>
            </a:r>
          </a:p>
          <a:p>
            <a:pPr lvl="1"/>
            <a:r>
              <a:rPr lang="en-US" dirty="0" smtClean="0"/>
              <a:t>Why ?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Strong relationship between DeVisu and the PBA</a:t>
            </a:r>
          </a:p>
          <a:p>
            <a:pPr lvl="2"/>
            <a:r>
              <a:rPr lang="en-US" dirty="0" err="1" smtClean="0"/>
              <a:t>Metropole</a:t>
            </a:r>
            <a:r>
              <a:rPr lang="en-US" dirty="0" smtClean="0"/>
              <a:t> </a:t>
            </a:r>
            <a:r>
              <a:rPr lang="en-US" dirty="0" err="1" smtClean="0"/>
              <a:t>Européenn</a:t>
            </a:r>
            <a:r>
              <a:rPr lang="en-US" dirty="0" err="1" smtClean="0"/>
              <a:t>e</a:t>
            </a:r>
            <a:r>
              <a:rPr lang="en-US" dirty="0" smtClean="0"/>
              <a:t> de Lille: +1.1 millions people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</a:t>
            </a:r>
          </a:p>
          <a:p>
            <a:pPr lvl="1"/>
            <a:r>
              <a:rPr lang="en-US" dirty="0" smtClean="0"/>
              <a:t>Why ?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Strong relationship between DeVisu and the PBA</a:t>
            </a:r>
          </a:p>
          <a:p>
            <a:pPr lvl="2"/>
            <a:r>
              <a:rPr lang="en-US" dirty="0" err="1" smtClean="0"/>
              <a:t>Metropole</a:t>
            </a:r>
            <a:r>
              <a:rPr lang="en-US" dirty="0" smtClean="0"/>
              <a:t> </a:t>
            </a:r>
            <a:r>
              <a:rPr lang="en-US" dirty="0" err="1" smtClean="0"/>
              <a:t>Européenn</a:t>
            </a:r>
            <a:r>
              <a:rPr lang="en-US" dirty="0" err="1" smtClean="0"/>
              <a:t>e</a:t>
            </a:r>
            <a:r>
              <a:rPr lang="en-US" dirty="0" smtClean="0"/>
              <a:t> de Lille: +1.1 millions people</a:t>
            </a:r>
          </a:p>
          <a:p>
            <a:pPr lvl="2"/>
            <a:r>
              <a:rPr lang="en-US" dirty="0" smtClean="0"/>
              <a:t>Renowned collection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Palais</a:t>
            </a:r>
            <a:r>
              <a:rPr lang="en-US" dirty="0" smtClean="0"/>
              <a:t> des Beaux-Arts”, Lille France</a:t>
            </a:r>
          </a:p>
          <a:p>
            <a:pPr lvl="1"/>
            <a:r>
              <a:rPr lang="en-US" dirty="0" smtClean="0"/>
              <a:t>Why ?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Strong relationship between DeVisu and the PBA</a:t>
            </a:r>
          </a:p>
          <a:p>
            <a:pPr lvl="2"/>
            <a:r>
              <a:rPr lang="en-US" dirty="0" err="1" smtClean="0"/>
              <a:t>Metropole</a:t>
            </a:r>
            <a:r>
              <a:rPr lang="en-US" dirty="0" smtClean="0"/>
              <a:t> </a:t>
            </a:r>
            <a:r>
              <a:rPr lang="en-US" dirty="0" err="1" smtClean="0"/>
              <a:t>Européenn</a:t>
            </a:r>
            <a:r>
              <a:rPr lang="en-US" dirty="0" err="1" smtClean="0"/>
              <a:t>e</a:t>
            </a:r>
            <a:r>
              <a:rPr lang="en-US" dirty="0" smtClean="0"/>
              <a:t> de Lille: +1.1 millions people</a:t>
            </a:r>
          </a:p>
          <a:p>
            <a:pPr lvl="2"/>
            <a:r>
              <a:rPr lang="en-US" dirty="0" smtClean="0"/>
              <a:t>Renowned collection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dirty="0" smtClean="0"/>
              <a:t>Experimentation location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dirty="0" smtClean="0"/>
              <a:t>Experimentation location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54278" name="Picture 6" descr="https://scontent-cdg2-1.xx.fbcdn.net/hphotos-xpt1/v/t34.0-12/11221899_870407536399702_1705818112641128649_n.jpg?oh=814c3764b7bd5cf24f6105f0027ca4b8&amp;oe=55EA94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600000" cy="4261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Leading</a:t>
            </a:r>
            <a:r>
              <a:rPr lang="fr-FR" dirty="0" smtClean="0"/>
              <a:t> team</a:t>
            </a:r>
          </a:p>
          <a:p>
            <a:pPr lvl="1"/>
            <a:r>
              <a:rPr lang="fr-FR" dirty="0" smtClean="0"/>
              <a:t>Willy YVART (</a:t>
            </a:r>
            <a:r>
              <a:rPr lang="fr-FR" i="1" dirty="0" err="1" smtClean="0"/>
              <a:t>aka</a:t>
            </a:r>
            <a:r>
              <a:rPr lang="fr-FR" dirty="0" smtClean="0"/>
              <a:t> </a:t>
            </a:r>
            <a:r>
              <a:rPr lang="fr-FR" dirty="0" err="1" smtClean="0"/>
              <a:t>Willypédia</a:t>
            </a:r>
            <a:r>
              <a:rPr lang="fr-FR" dirty="0" smtClean="0"/>
              <a:t>)</a:t>
            </a:r>
            <a:endParaRPr lang="fr-FR" dirty="0" smtClean="0"/>
          </a:p>
          <a:p>
            <a:pPr lvl="8"/>
            <a:r>
              <a:rPr lang="fr-FR" dirty="0" smtClean="0"/>
              <a:t>PHD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TCTS (Mons) and DeVisu (Valenciennes)</a:t>
            </a:r>
          </a:p>
          <a:p>
            <a:pPr lvl="8"/>
            <a:r>
              <a:rPr lang="fr-FR" dirty="0" err="1" smtClean="0"/>
              <a:t>Specialized</a:t>
            </a:r>
            <a:r>
              <a:rPr lang="fr-FR" dirty="0" smtClean="0"/>
              <a:t> in music, </a:t>
            </a:r>
            <a:r>
              <a:rPr lang="fr-FR" dirty="0" err="1" smtClean="0"/>
              <a:t>audiovisual</a:t>
            </a:r>
            <a:r>
              <a:rPr lang="fr-FR" dirty="0" smtClean="0"/>
              <a:t> techniques and </a:t>
            </a:r>
            <a:r>
              <a:rPr lang="fr-FR" dirty="0" err="1" smtClean="0"/>
              <a:t>moodal</a:t>
            </a:r>
            <a:r>
              <a:rPr lang="fr-FR" dirty="0" smtClean="0"/>
              <a:t>/</a:t>
            </a: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,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the </a:t>
            </a:r>
            <a:r>
              <a:rPr lang="fr-FR" dirty="0" err="1" smtClean="0"/>
              <a:t>dishes</a:t>
            </a:r>
            <a:r>
              <a:rPr lang="fr-FR" dirty="0" smtClean="0"/>
              <a:t>… :/ </a:t>
            </a:r>
            <a:endParaRPr lang="fr-FR" dirty="0" smtClean="0"/>
          </a:p>
          <a:p>
            <a:pPr lvl="8"/>
            <a:endParaRPr lang="fr-FR" dirty="0" smtClean="0"/>
          </a:p>
          <a:p>
            <a:pPr lvl="8"/>
            <a:r>
              <a:rPr lang="fr-FR" dirty="0" smtClean="0"/>
              <a:t>27 y-o, </a:t>
            </a:r>
            <a:r>
              <a:rPr lang="fr-FR" dirty="0" smtClean="0"/>
              <a:t>no more single, </a:t>
            </a:r>
            <a:r>
              <a:rPr lang="fr-FR" dirty="0" err="1" smtClean="0"/>
              <a:t>sorry</a:t>
            </a:r>
            <a:r>
              <a:rPr lang="fr-FR" dirty="0" smtClean="0"/>
              <a:t> ladies ;) </a:t>
            </a:r>
          </a:p>
          <a:p>
            <a:pPr lvl="8"/>
            <a:r>
              <a:rPr lang="en-US" dirty="0" smtClean="0"/>
              <a:t>-&gt; Charles is still available</a:t>
            </a:r>
            <a:r>
              <a:rPr lang="fr-FR" dirty="0" smtClean="0"/>
              <a:t> ^^</a:t>
            </a:r>
            <a:endParaRPr lang="fr-FR" dirty="0" smtClean="0"/>
          </a:p>
          <a:p>
            <a:pPr lvl="8"/>
            <a:endParaRPr lang="fr-FR" dirty="0" smtClean="0"/>
          </a:p>
          <a:p>
            <a:pPr lvl="8"/>
            <a:r>
              <a:rPr lang="fr-FR" dirty="0" smtClean="0"/>
              <a:t>Contact : +336 77 31 78 74</a:t>
            </a:r>
          </a:p>
          <a:p>
            <a:pPr lvl="8"/>
            <a:r>
              <a:rPr lang="fr-FR" dirty="0" smtClean="0"/>
              <a:t>Email : willy.yvart@neuf.fr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25602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2" cstate="print"/>
          <a:srcRect l="4054" t="12150" r="688" b="24401"/>
          <a:stretch>
            <a:fillRect/>
          </a:stretch>
        </p:blipFill>
        <p:spPr bwMode="auto">
          <a:xfrm>
            <a:off x="611560" y="256490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dirty="0" smtClean="0"/>
              <a:t>Experimentation location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54278" name="Picture 6" descr="https://scontent-cdg2-1.xx.fbcdn.net/hphotos-xpt1/v/t34.0-12/11221899_870407536399702_1705818112641128649_n.jpg?oh=814c3764b7bd5cf24f6105f0027ca4b8&amp;oe=55EA94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600000" cy="4261406"/>
          </a:xfrm>
          <a:prstGeom prst="rect">
            <a:avLst/>
          </a:prstGeom>
          <a:noFill/>
        </p:spPr>
      </p:pic>
      <p:pic>
        <p:nvPicPr>
          <p:cNvPr id="54280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589240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8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210527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9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733256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1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2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229200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3" name="Picture 8" descr="http://images.gofreedownload.net/antenna-and-radio-waves-clip-art-5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360000" cy="3787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 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</a:t>
            </a:r>
          </a:p>
          <a:p>
            <a:pPr lvl="1"/>
            <a:r>
              <a:rPr lang="en-US" dirty="0" smtClean="0"/>
              <a:t>Participant equipped with </a:t>
            </a:r>
            <a:r>
              <a:rPr lang="en-US" dirty="0" err="1" smtClean="0"/>
              <a:t>Tobii</a:t>
            </a:r>
            <a:r>
              <a:rPr lang="en-US" dirty="0" smtClean="0"/>
              <a:t>© 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</a:t>
            </a:r>
          </a:p>
          <a:p>
            <a:pPr lvl="1"/>
            <a:r>
              <a:rPr lang="en-US" dirty="0" smtClean="0"/>
              <a:t>Participant equipped with </a:t>
            </a:r>
            <a:r>
              <a:rPr lang="en-US" dirty="0" err="1" smtClean="0"/>
              <a:t>Tobii</a:t>
            </a:r>
            <a:r>
              <a:rPr lang="en-US" dirty="0" smtClean="0"/>
              <a:t>© </a:t>
            </a:r>
          </a:p>
          <a:p>
            <a:pPr lvl="1"/>
            <a:r>
              <a:rPr lang="en-US" dirty="0" smtClean="0"/>
              <a:t>Participant given a tablet with SYM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</a:t>
            </a:r>
          </a:p>
          <a:p>
            <a:pPr lvl="1"/>
            <a:r>
              <a:rPr lang="en-US" dirty="0" smtClean="0"/>
              <a:t>Participant equipped with </a:t>
            </a:r>
            <a:r>
              <a:rPr lang="en-US" dirty="0" err="1" smtClean="0"/>
              <a:t>Tobii</a:t>
            </a:r>
            <a:r>
              <a:rPr lang="en-US" dirty="0" smtClean="0"/>
              <a:t>© </a:t>
            </a:r>
          </a:p>
          <a:p>
            <a:pPr lvl="1"/>
            <a:r>
              <a:rPr lang="en-US" dirty="0" smtClean="0"/>
              <a:t>Participant given a tablet with SYM (or not)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</a:t>
            </a:r>
          </a:p>
          <a:p>
            <a:pPr lvl="1"/>
            <a:r>
              <a:rPr lang="en-US" dirty="0" smtClean="0"/>
              <a:t>Participant equipped with </a:t>
            </a:r>
            <a:r>
              <a:rPr lang="en-US" dirty="0" err="1" smtClean="0"/>
              <a:t>Tobii</a:t>
            </a:r>
            <a:r>
              <a:rPr lang="en-US" dirty="0" smtClean="0"/>
              <a:t>© </a:t>
            </a:r>
          </a:p>
          <a:p>
            <a:pPr lvl="1"/>
            <a:r>
              <a:rPr lang="en-US" dirty="0" smtClean="0"/>
              <a:t>Participant given a tablet with SYM (or not)</a:t>
            </a:r>
          </a:p>
          <a:p>
            <a:pPr lvl="1"/>
            <a:r>
              <a:rPr lang="en-US" dirty="0" smtClean="0"/>
              <a:t>Participant asked to visit freely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Participant selected in the public in the entrance</a:t>
            </a:r>
          </a:p>
          <a:p>
            <a:pPr lvl="1"/>
            <a:r>
              <a:rPr lang="en-US" dirty="0" smtClean="0"/>
              <a:t>Participant equipped with </a:t>
            </a:r>
            <a:r>
              <a:rPr lang="en-US" dirty="0" err="1" smtClean="0"/>
              <a:t>Tobii</a:t>
            </a:r>
            <a:r>
              <a:rPr lang="en-US" dirty="0" smtClean="0"/>
              <a:t>© </a:t>
            </a:r>
          </a:p>
          <a:p>
            <a:pPr lvl="1"/>
            <a:r>
              <a:rPr lang="en-US" dirty="0" smtClean="0"/>
              <a:t>Participant given a tablet with SYM (or not)</a:t>
            </a:r>
          </a:p>
          <a:p>
            <a:pPr lvl="1"/>
            <a:r>
              <a:rPr lang="en-US" dirty="0" smtClean="0"/>
              <a:t>Participant asked to visit freely</a:t>
            </a:r>
          </a:p>
          <a:p>
            <a:pPr lvl="1"/>
            <a:r>
              <a:rPr lang="en-US" dirty="0" smtClean="0"/>
              <a:t>Subjective </a:t>
            </a:r>
            <a:r>
              <a:rPr lang="en-US" dirty="0" err="1" smtClean="0"/>
              <a:t>resitu</a:t>
            </a:r>
            <a:r>
              <a:rPr lang="en-US" dirty="0" smtClean="0"/>
              <a:t> interview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1216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valence </a:t>
            </a:r>
            <a:r>
              <a:rPr lang="en-US" dirty="0" smtClean="0"/>
              <a:t>happy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1216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valence </a:t>
            </a:r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valence</a:t>
            </a:r>
          </a:p>
          <a:p>
            <a:pPr algn="ctr"/>
            <a:r>
              <a:rPr lang="en-US" dirty="0" smtClean="0"/>
              <a:t>s</a:t>
            </a:r>
            <a:r>
              <a:rPr lang="en-US" dirty="0" smtClean="0"/>
              <a:t>ad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99992" y="29969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arousal</a:t>
            </a:r>
            <a:r>
              <a:rPr lang="en-US" dirty="0" smtClean="0"/>
              <a:t> totally awaken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01216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valence </a:t>
            </a:r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valence</a:t>
            </a:r>
          </a:p>
          <a:p>
            <a:pPr algn="ctr"/>
            <a:r>
              <a:rPr lang="en-US" dirty="0" smtClean="0"/>
              <a:t>s</a:t>
            </a:r>
            <a:r>
              <a:rPr lang="en-US" dirty="0" smtClean="0"/>
              <a:t>ad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99992" y="29969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arousal</a:t>
            </a:r>
            <a:r>
              <a:rPr lang="en-US" dirty="0" smtClean="0"/>
              <a:t> totally awaken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01216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valence </a:t>
            </a:r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valence</a:t>
            </a:r>
          </a:p>
          <a:p>
            <a:pPr algn="ctr"/>
            <a:r>
              <a:rPr lang="en-US" dirty="0" smtClean="0"/>
              <a:t>s</a:t>
            </a:r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355976" y="58772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</a:t>
            </a:r>
            <a:r>
              <a:rPr lang="en-US" b="1" dirty="0" smtClean="0"/>
              <a:t>ow arousal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falling asleep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25" name="Picture 5" descr="I:\Willy\Downloads\hand-14695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720000" cy="71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25" name="Picture 5" descr="I:\Willy\Downloads\hand-14695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720000" cy="711563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4139952" y="292494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5976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555776" y="3933056"/>
            <a:ext cx="1872208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71800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83968" y="4797152"/>
            <a:ext cx="1872208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499992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C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240000" cy="338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139952" y="292494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5976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555776" y="3933056"/>
            <a:ext cx="1872208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71800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83968" y="4797152"/>
            <a:ext cx="1872208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499992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C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25" name="Picture 5" descr="I:\Willy\Downloads\hand-14695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720000" cy="71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140968"/>
            <a:ext cx="3816424" cy="302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03648" y="43651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Experimentation</a:t>
            </a:r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Team</a:t>
            </a: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Ok, but what is SYM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55776" y="3933056"/>
            <a:ext cx="1872208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71800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Mood</a:t>
            </a:r>
            <a:r>
              <a:rPr lang="fr-FR" dirty="0" smtClean="0">
                <a:solidFill>
                  <a:schemeClr val="bg1"/>
                </a:solidFill>
              </a:rPr>
              <a:t> B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25" name="Picture 5" descr="I:\Willy\Downloads\hand-146959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720000" cy="711563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>
            <a:off x="4572000" y="436510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516216" y="422108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Recorded</a:t>
            </a:r>
            <a:r>
              <a:rPr lang="fr-FR" dirty="0" smtClean="0"/>
              <a:t> and </a:t>
            </a:r>
            <a:r>
              <a:rPr lang="fr-FR" dirty="0" err="1" smtClean="0"/>
              <a:t>synchronized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location and time information</a:t>
            </a:r>
            <a:endParaRPr lang="fr-F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“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Palais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des Beaux-Arts”, Lille France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Experimentation location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Ok, but what is SYM ?</a:t>
            </a:r>
          </a:p>
          <a:p>
            <a:r>
              <a:rPr lang="en-US" dirty="0" err="1" smtClean="0"/>
              <a:t>Kevintastic</a:t>
            </a:r>
            <a:r>
              <a:rPr lang="en-US" dirty="0" smtClean="0"/>
              <a:t>, isn’t it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Insitu</a:t>
            </a:r>
            <a:r>
              <a:rPr lang="fr-FR" i="1" dirty="0" smtClean="0"/>
              <a:t> </a:t>
            </a:r>
            <a:r>
              <a:rPr lang="fr-FR" dirty="0" err="1" smtClean="0"/>
              <a:t>Experimentation</a:t>
            </a:r>
            <a:endParaRPr lang="fr-FR" dirty="0"/>
          </a:p>
        </p:txBody>
      </p:sp>
      <p:sp>
        <p:nvSpPr>
          <p:cNvPr id="81922" name="AutoShape 2" descr="https://pixabay.com/static/uploads/photo/2014/03/25/16/54/mouse-pointer-297595_640.png"/>
          <p:cNvSpPr>
            <a:spLocks noChangeAspect="1" noChangeArrowheads="1"/>
          </p:cNvSpPr>
          <p:nvPr/>
        </p:nvSpPr>
        <p:spPr bwMode="auto">
          <a:xfrm>
            <a:off x="155575" y="-2925763"/>
            <a:ext cx="5267325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24" name="AutoShape 4" descr="Main, Curseur, Pointeur, La Souris, Cliquez Sur, Voir"/>
          <p:cNvSpPr>
            <a:spLocks noChangeAspect="1" noChangeArrowheads="1"/>
          </p:cNvSpPr>
          <p:nvPr/>
        </p:nvSpPr>
        <p:spPr bwMode="auto">
          <a:xfrm>
            <a:off x="155575" y="-2887663"/>
            <a:ext cx="6096000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  <a:t>M4Museum</a:t>
            </a:r>
            <a:br>
              <a:rPr lang="nn-NO" dirty="0" smtClean="0">
                <a:solidFill>
                  <a:srgbClr val="464646"/>
                </a:solidFill>
                <a:hlinkClick r:id="rId2" tooltip="Museum MOtion &amp; Mood MApping"/>
              </a:rPr>
            </a:br>
            <a:r>
              <a:rPr lang="nn-NO" sz="2000" i="1" dirty="0" smtClean="0">
                <a:solidFill>
                  <a:srgbClr val="464646"/>
                </a:solidFill>
                <a:hlinkClick r:id="rId2" tooltip="Museum MOtion &amp; Mood MApping"/>
              </a:rPr>
              <a:t>Museum Motion &amp; Mood Mapping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gathered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gathered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Moodal</a:t>
            </a:r>
            <a:r>
              <a:rPr lang="fr-FR" dirty="0" smtClean="0"/>
              <a:t> information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gathered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Moodal</a:t>
            </a:r>
            <a:r>
              <a:rPr lang="fr-FR" dirty="0" smtClean="0"/>
              <a:t> information</a:t>
            </a:r>
          </a:p>
          <a:p>
            <a:pPr lvl="1"/>
            <a:r>
              <a:rPr lang="fr-FR" dirty="0" smtClean="0"/>
              <a:t>Subjective POV </a:t>
            </a:r>
            <a:r>
              <a:rPr lang="fr-FR" dirty="0" err="1" smtClean="0"/>
              <a:t>video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gathered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Moodal</a:t>
            </a:r>
            <a:r>
              <a:rPr lang="fr-FR" dirty="0" smtClean="0"/>
              <a:t> information</a:t>
            </a:r>
          </a:p>
          <a:p>
            <a:pPr lvl="1"/>
            <a:r>
              <a:rPr lang="fr-FR" dirty="0" smtClean="0"/>
              <a:t>Subjective POV </a:t>
            </a:r>
            <a:r>
              <a:rPr lang="fr-FR" dirty="0" err="1" smtClean="0"/>
              <a:t>video</a:t>
            </a:r>
            <a:endParaRPr lang="fr-FR" dirty="0" smtClean="0"/>
          </a:p>
          <a:p>
            <a:pPr lvl="1"/>
            <a:r>
              <a:rPr lang="fr-FR" dirty="0" err="1" smtClean="0"/>
              <a:t>Localization</a:t>
            </a:r>
            <a:r>
              <a:rPr lang="fr-FR" dirty="0" smtClean="0"/>
              <a:t> information 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gathered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Moodal</a:t>
            </a:r>
            <a:r>
              <a:rPr lang="fr-FR" dirty="0" smtClean="0"/>
              <a:t> information</a:t>
            </a:r>
          </a:p>
          <a:p>
            <a:pPr lvl="1"/>
            <a:r>
              <a:rPr lang="fr-FR" dirty="0" smtClean="0"/>
              <a:t>Subjective POV </a:t>
            </a:r>
            <a:r>
              <a:rPr lang="fr-FR" dirty="0" err="1" smtClean="0"/>
              <a:t>video</a:t>
            </a:r>
            <a:endParaRPr lang="fr-FR" dirty="0" smtClean="0"/>
          </a:p>
          <a:p>
            <a:pPr lvl="1"/>
            <a:r>
              <a:rPr lang="fr-FR" dirty="0" err="1" smtClean="0"/>
              <a:t>Localization</a:t>
            </a:r>
            <a:r>
              <a:rPr lang="fr-FR" dirty="0" smtClean="0"/>
              <a:t> information </a:t>
            </a:r>
          </a:p>
          <a:p>
            <a:pPr lvl="1"/>
            <a:r>
              <a:rPr lang="fr-FR" dirty="0" smtClean="0"/>
              <a:t>Subjective </a:t>
            </a:r>
            <a:r>
              <a:rPr lang="fr-FR" dirty="0" err="1" smtClean="0"/>
              <a:t>resitu</a:t>
            </a:r>
            <a:r>
              <a:rPr lang="fr-FR" dirty="0" smtClean="0"/>
              <a:t> information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dirty="0" smtClean="0"/>
              <a:t>Satisfaction </a:t>
            </a:r>
            <a:r>
              <a:rPr lang="fr-FR" dirty="0" err="1" smtClean="0"/>
              <a:t>mapping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  <p:pic>
        <p:nvPicPr>
          <p:cNvPr id="98306" name="Picture 2" descr="https://scontent-cdg2-1.xx.fbcdn.net/hphotos-xaf1/v/t34.0-12/11987187_870407543066368_3433605017393560421_n.jpg?oh=514d9fb6d22ebd667d820ea57efdc1e4&amp;oe=55EA64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3240000" cy="383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268760"/>
            <a:ext cx="49685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Picture 2" descr="https://encrypted-tbn3.gstatic.com/images?q=tbn:ANd9GcQ23-UyR_Uo8K0aXP0FohqDogtmnEmxmhwz2MozG-u9UNYyBLd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1080120" cy="1082053"/>
          </a:xfrm>
          <a:prstGeom prst="rect">
            <a:avLst/>
          </a:prstGeom>
          <a:noFill/>
        </p:spPr>
      </p:pic>
      <p:pic>
        <p:nvPicPr>
          <p:cNvPr id="5" name="Picture 2" descr="http://entserv.univ-valenciennes.fr/share/esup-sir/photos/photoCV/YVART_1400_photo-willy-yvart.jpg"/>
          <p:cNvPicPr>
            <a:picLocks noChangeAspect="1" noChangeArrowheads="1"/>
          </p:cNvPicPr>
          <p:nvPr/>
        </p:nvPicPr>
        <p:blipFill>
          <a:blip r:embed="rId3" cstate="print"/>
          <a:srcRect l="4054" t="12150" r="688" b="24401"/>
          <a:stretch>
            <a:fillRect/>
          </a:stretch>
        </p:blipFill>
        <p:spPr bwMode="auto">
          <a:xfrm>
            <a:off x="5580232" y="1412776"/>
            <a:ext cx="1080000" cy="108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987824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Project Team</a:t>
            </a:r>
            <a:endParaRPr lang="fr-FR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140968"/>
            <a:ext cx="3816424" cy="302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AutoShape 2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muriel meyer daniel schmit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CEAAkGBxMSEhUSExQVFhQVEhcVGBQUFBQWFxUUFBQWFhQUFBcYHCggGB0lHBUUITEhJSkrLi4uFx8zODMsNygtLisBCgoKBQUFDgUFDisZExkrKysrKysrKysrKysrKysrKysrKysrKysrKysrKysrKysrKysrKysrKysrKysrKysrK//AABEIAJAAkAMBIgACEQEDEQH/xAAcAAACAwEBAQEAAAAAAAAAAAAEBQIDBgcAAQj/xAA7EAABAwMCAwYDBgQGAwAAAAABAAIDBBEhBTESQVEGImFxgaETMpEHQlKx0fEUM8HwFXKCorLhQ1Ni/8QAFAEBAAAAAAAAAAAAAAAAAAAAAP/EABQRAQAAAAAAAAAAAAAAAAAAAAD/2gAMAwEAAhEDEQA/AEOkRWaBmy0NKLhItNyAfDmn1IgIph1RrGKiJiMiagKgajoygoHomI5QHNCsaqY1bGLlAbFlEMCHhwrboCAFJU3VjUHipNbhTYxeIQV2UXMVwXyyBVXxXC592tp+44eF10yZq5/2xjsDne6DF6Q8loBWmomYWP0SW1h5rZ0HyhAcwK1qrC9xoDKdHQhLKaoaOYR7ato5hAdGxG08SWR1rN7j6o+nrG9QgM4LKbI8qLHXRUYQVcGUQG2Q9VJwhJ6ztIGA90myDSxqmqqmsF3EAeJXN9Q+0KQfKy3Q3OfZKmanWVZJ4Tw+3oSg6KztJA5xaHZHkmLagEXBusHp/ZuQt77mtvy4QfdNWUksFiBxN6X9wg0xN1je2FIXua1u7zb1Wqo5OIAm9/FKdalaJ4L7/EufLa59SEHFmQuifZw9VttKfdgK9W6eyYeJH0KC7Oz2Doz8zHWPj4oHr3pJrNe4d1m/nn0TSe5B4VRp9HZ1yLuQZb+EqMuGb+ai2kr3jY8Pr+S1FRXFz+CN2ejBc/6nHA9LrP8AaGplguXSvcBuAeZ5BBGmoKknLnDw2Wt0qBzbcR/NLtB0mWThJc674xIzvnLee2xym7a4xXY+MPA3vcOHnY+6DU0FUAALpzTzArnj6pl2vic4NJsWONywjx5g33WloNaZG0Ete65t3W3JQPqwAtyspqLWtvgu8BbbxJwAtXXVjS0cTSPHksxqFN8RpIOCTcDnbYIMXVu4s8LWtGQB3ieneOPZB6bXyyPexpcfhgOcLkkNPhstTDRhzXMdi53G/gl1H2TkE5ka8MDgGucHHvAdW80Gm4KlkTZWSNkYQCAGBjgPcEphourGZpa5tnDcFtr+oRkUQEbY2/K0Afur6emA5bIB2nuOfZxte4AJIte4SqSiPw3SyfO6xsMhjRlrQeucnqU7oh/MGbfFOOWwuq9Rb3HD/wCUGCo8tSigpSZJCLBwcbdDfkU0pnd0kbHPoVRQMs9x6oCKKUl3A6NwedgBxA2/CQjJmFvEyxDscQIsbOBLf6r7CbZG4OLckZBAZXE3u883buts25QJNOoAw46/W6v1TQRPf5buFiHZBttkbFODS+FiOR6q2Jttwgj2W0ptK25dxP4eEbhrGjkLpfrTG8Rfe55fom0snQJVVyMGCbu/CMn6BAppnOYHbd8gEEX5ki3jcBbDs4AP15nzWZMdyCcW5ePin2gFBtuEObY5BFiCkn+HfMza23LHUJxAcKyaIPFiP+vJBjJdEew8QyEbRRgbhOpNNvzd6OIKG/wVp3Mh85Hf0KDz6hjBd7mtHVxA/NV/xD5O7C0gH/yvBDR4tacuP0CKp9IjYeIMbxfitd31OUxaEAcFMI2Bo5czkkncnxQNfsU0qEr1I90oOVdl5/iQcPNvd/RMmM4Wt6h1j6rI9mav4T7H5XY8jyK2E8Pd4gfH6IC6fn5phTtyltM/ATKmcgNqKcPzxOB6goQ6a7/3Sf7f0R0FzujGQhAlGkA/M6R3gXm30Fl8NE1os1oaOgFk7dGk+tVPA023QL52jZNdFYkVPEcHrlanRGd1BpKbZWOdZV0fREPsN0FDK5t7HBVwkaga2k49t+RSxk7mO4X4IQaZfCEDDV3VpnQenSfUDceSZSSJTqDrtcfA/kg4PCFtNEqg+INJyMFZSmjTCGMjY2QaalNvqmVJIkeluPAQdwjoJLboNNTOTCMpHS1AwmUMhQFvIss9q8HHhOJpkveboEck/AwjZwGFPs12jcDwzAC5tcbH9FfVgFfdP0sOyW3yg1lJW3djZeloBK8Oc43BxnA9EOyBrA3NkyDr7IGUIAFkJqNE2QdCNioPkt4Kt1TmyBVxvidwu9D1TGKYkYVVTHxix/byX2ij7oQWPKXarIGwyO/Cxx9kwnB2WZ7eVfwqOQ/is0epQcvpHJpG5L6SJMnNDWFxwALlBZRak1krYycvBsPJPAFxmv1VzpxM3drrt9F1vRtQbPC2Vv3mjHQ8wgdULuSdRnCzMT7H1Wn094eLIF9VV5IHJBCYkqU0XC94P4jZLqmqaw2JCBjFHgk7ptpr8i3JZuHVox976JlT6y0G7Wn3QOdReTy9UfpbnFtyNsJfFrfxB/KdfyKv+JUSCzQGDqf0CBrNjcj1QNbWMbm9/AZKop9Lz33lx8MJtHSMa2wAygXRVPFmxRlK2wVPwACVYH4sg9IMrl32val/JpweZkd+TR/y+i6VWShrSXGwAyeVhuV+fO0erfxVTJN90mzf8gw39fVBoKDJSjtxq3CBAw5OXeXRLJe0nBhgueqQVNQZHF7jckoKnLdfZhUHglZfDXA28xmywpWp+zap4ah7D99nuP3QdMY64/JNtGreEgFJXd035K5x2IQaTUYg67hzSv8AgwdlKlrbjhJVrBzCBa6NoORYpxQuYBk+yEqYA/fdD08TmHGfqg0proxjJ9OiJj1MXtwH1SemnJGfTGfqj4WF3igYCpzgI1u3il8I4d9yiHH2QSmjsh2/kVJ84IzvdC1NTyH0/qgxP2t6wY6XgYbGV4Yf8truHsuMMnstv9stZeeCHk1jnnzcQB7XWCtcIAWKaixSQfURpdWYZmSD7rs+XNDqLwg7jDKJGtcMtIUQ8tNj8qyPYHW7s+C7du3ktlIy6C6KayYUkvJZ0lzdsj3CIpa4b39EGktc3UuIbKmjnDgpPNiQgZ0kTS0deiNpnFp9Uipqi2L5R8U2cnCBw7cf3ZSJwLoSKcE5VFZXgCw32CCqrqrGwzy81UG4ud0NAM8R3/vAU66azCT0QcJ+0Ou+LqEvRoDB6fulEXRVaw/jqZHdZCVJ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403648" y="436510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Experimentation</a:t>
            </a:r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Team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Daniel Schmitt</a:t>
            </a: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Satisfaction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mapping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Satisfaction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mapping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/>
              <a:t>Sequels</a:t>
            </a:r>
            <a:r>
              <a:rPr lang="fr-FR" dirty="0" smtClean="0"/>
              <a:t> ?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Satisfaction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mapping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/>
              <a:t>Sequels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M4x : an </a:t>
            </a:r>
            <a:r>
              <a:rPr lang="fr-FR" dirty="0" err="1" smtClean="0"/>
              <a:t>operative</a:t>
            </a:r>
            <a:r>
              <a:rPr lang="fr-FR" dirty="0" smtClean="0"/>
              <a:t> and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workflow</a:t>
            </a:r>
            <a:r>
              <a:rPr lang="fr-FR" dirty="0" smtClean="0"/>
              <a:t> for user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spotting</a:t>
            </a:r>
            <a:r>
              <a:rPr lang="fr-FR" dirty="0" smtClean="0"/>
              <a:t> in </a:t>
            </a:r>
            <a:r>
              <a:rPr lang="fr-FR" dirty="0" err="1" smtClean="0"/>
              <a:t>ecological</a:t>
            </a:r>
            <a:r>
              <a:rPr lang="fr-FR" dirty="0" smtClean="0"/>
              <a:t> conditions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Satisfaction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mapping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/>
              <a:t>Sequels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M4x : an </a:t>
            </a:r>
            <a:r>
              <a:rPr lang="fr-FR" dirty="0" err="1" smtClean="0"/>
              <a:t>operative</a:t>
            </a:r>
            <a:r>
              <a:rPr lang="fr-FR" dirty="0" smtClean="0"/>
              <a:t> and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workflow</a:t>
            </a:r>
            <a:r>
              <a:rPr lang="fr-FR" dirty="0" smtClean="0"/>
              <a:t> for user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spotting</a:t>
            </a:r>
            <a:r>
              <a:rPr lang="fr-FR" dirty="0" smtClean="0"/>
              <a:t> in </a:t>
            </a:r>
            <a:r>
              <a:rPr lang="fr-FR" dirty="0" err="1" smtClean="0"/>
              <a:t>ecological</a:t>
            </a:r>
            <a:r>
              <a:rPr lang="fr-FR" dirty="0" smtClean="0"/>
              <a:t> conditions</a:t>
            </a:r>
          </a:p>
          <a:p>
            <a:pPr lvl="1"/>
            <a:r>
              <a:rPr lang="fr-FR" dirty="0" smtClean="0"/>
              <a:t>Franco-</a:t>
            </a:r>
            <a:r>
              <a:rPr lang="fr-FR" dirty="0" err="1" smtClean="0"/>
              <a:t>Belgian</a:t>
            </a:r>
            <a:r>
              <a:rPr lang="fr-FR" dirty="0" smtClean="0"/>
              <a:t> patent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gathered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Satisfaction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mapping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err="1" smtClean="0"/>
              <a:t>Sequels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M4x : an </a:t>
            </a:r>
            <a:r>
              <a:rPr lang="fr-FR" dirty="0" err="1" smtClean="0"/>
              <a:t>operative</a:t>
            </a:r>
            <a:r>
              <a:rPr lang="fr-FR" dirty="0" smtClean="0"/>
              <a:t> and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workflow</a:t>
            </a:r>
            <a:r>
              <a:rPr lang="fr-FR" dirty="0" smtClean="0"/>
              <a:t> for user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spotting</a:t>
            </a:r>
            <a:r>
              <a:rPr lang="fr-FR" dirty="0" smtClean="0"/>
              <a:t> in </a:t>
            </a:r>
            <a:r>
              <a:rPr lang="fr-FR" dirty="0" err="1" smtClean="0"/>
              <a:t>ecological</a:t>
            </a:r>
            <a:r>
              <a:rPr lang="fr-FR" dirty="0" smtClean="0"/>
              <a:t> conditions</a:t>
            </a:r>
          </a:p>
          <a:p>
            <a:pPr lvl="1"/>
            <a:r>
              <a:rPr lang="fr-FR" dirty="0" smtClean="0"/>
              <a:t>Franco-</a:t>
            </a:r>
            <a:r>
              <a:rPr lang="fr-FR" dirty="0" err="1" smtClean="0"/>
              <a:t>Belgian</a:t>
            </a:r>
            <a:r>
              <a:rPr lang="fr-FR" dirty="0" smtClean="0"/>
              <a:t> patent</a:t>
            </a:r>
          </a:p>
          <a:p>
            <a:pPr lvl="1"/>
            <a:r>
              <a:rPr lang="fr-FR" dirty="0" smtClean="0"/>
              <a:t>Billions of dollars (</a:t>
            </a:r>
            <a:r>
              <a:rPr lang="fr-FR" dirty="0" err="1" smtClean="0"/>
              <a:t>approx</a:t>
            </a:r>
            <a:r>
              <a:rPr lang="fr-FR" dirty="0" smtClean="0"/>
              <a:t>. )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&amp; </a:t>
            </a:r>
            <a:r>
              <a:rPr lang="fr-FR" dirty="0" err="1" smtClean="0"/>
              <a:t>Sequels</a:t>
            </a:r>
            <a:endParaRPr lang="fr-F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That’s</a:t>
            </a:r>
            <a:r>
              <a:rPr lang="fr-FR" dirty="0" smtClean="0"/>
              <a:t> all folks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all,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already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miss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all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That’s</a:t>
            </a:r>
            <a:r>
              <a:rPr lang="fr-FR" dirty="0" smtClean="0"/>
              <a:t> all folks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all,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miss </a:t>
            </a:r>
            <a:r>
              <a:rPr lang="fr-FR" dirty="0" err="1" smtClean="0"/>
              <a:t>you</a:t>
            </a:r>
            <a:r>
              <a:rPr lang="fr-FR" dirty="0" smtClean="0"/>
              <a:t> all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1059</TotalTime>
  <Words>1731</Words>
  <Application>Microsoft Office PowerPoint</Application>
  <PresentationFormat>Affichage à l'écran (4:3)</PresentationFormat>
  <Paragraphs>447</Paragraphs>
  <Slides>96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96</vt:i4>
      </vt:variant>
    </vt:vector>
  </HeadingPairs>
  <TitlesOfParts>
    <vt:vector size="97" baseType="lpstr">
      <vt:lpstr>Rotonde</vt:lpstr>
      <vt:lpstr>M4Museum Museum Motion &amp; Mood Mapping</vt:lpstr>
      <vt:lpstr>Final Summary</vt:lpstr>
      <vt:lpstr>M4Museum Museum Motion &amp; Mood Mapping</vt:lpstr>
      <vt:lpstr>The Team</vt:lpstr>
      <vt:lpstr>The Team</vt:lpstr>
      <vt:lpstr>The Team</vt:lpstr>
      <vt:lpstr>The Team</vt:lpstr>
      <vt:lpstr>The Team</vt:lpstr>
      <vt:lpstr>The Team</vt:lpstr>
      <vt:lpstr>The Team</vt:lpstr>
      <vt:lpstr>The Team</vt:lpstr>
      <vt:lpstr>The Team</vt:lpstr>
      <vt:lpstr>M4Museum Museum Motion &amp; Mood Mapping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M4Museum Museum Motion &amp; Mood Mapping</vt:lpstr>
      <vt:lpstr>Objectives</vt:lpstr>
      <vt:lpstr>Objectives</vt:lpstr>
      <vt:lpstr>Objectives</vt:lpstr>
      <vt:lpstr>Objectives</vt:lpstr>
      <vt:lpstr>Objectives</vt:lpstr>
      <vt:lpstr>M4Museum Museum Motion &amp; Mood Mapping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Schedule</vt:lpstr>
      <vt:lpstr>M4Museum Museum Motion &amp; Mood Mapping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Insitu Experimentation</vt:lpstr>
      <vt:lpstr>M4Museum Museum Motion &amp; Mood Mapping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Expected results &amp; Sequels</vt:lpstr>
      <vt:lpstr>That’s all folks</vt:lpstr>
      <vt:lpstr>That’s all folks</vt:lpstr>
    </vt:vector>
  </TitlesOfParts>
  <Company>DeVisU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M4Museum Museum Motion &amp; Mood Mapping</dc:title>
  <dc:creator>Willy Yvart</dc:creator>
  <cp:lastModifiedBy>Willy Yvart</cp:lastModifiedBy>
  <cp:revision>102</cp:revision>
  <dcterms:created xsi:type="dcterms:W3CDTF">2015-08-07T14:12:20Z</dcterms:created>
  <dcterms:modified xsi:type="dcterms:W3CDTF">2015-09-03T16:25:44Z</dcterms:modified>
</cp:coreProperties>
</file>