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drawings/drawing1.xml" ContentType="application/vnd.openxmlformats-officedocument.drawingml.chartshapes+xml"/>
  <Override PartName="/ppt/charts/chart6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72" r:id="rId5"/>
    <p:sldId id="278" r:id="rId6"/>
    <p:sldId id="274" r:id="rId7"/>
    <p:sldId id="276" r:id="rId8"/>
    <p:sldId id="277" r:id="rId9"/>
    <p:sldId id="262" r:id="rId10"/>
    <p:sldId id="279" r:id="rId11"/>
    <p:sldId id="270" r:id="rId12"/>
    <p:sldId id="271" r:id="rId13"/>
    <p:sldId id="285" r:id="rId14"/>
    <p:sldId id="297" r:id="rId15"/>
    <p:sldId id="293" r:id="rId16"/>
    <p:sldId id="298" r:id="rId17"/>
    <p:sldId id="299" r:id="rId18"/>
    <p:sldId id="290" r:id="rId19"/>
    <p:sldId id="288" r:id="rId20"/>
    <p:sldId id="289" r:id="rId21"/>
    <p:sldId id="291" r:id="rId22"/>
    <p:sldId id="292" r:id="rId23"/>
    <p:sldId id="300" r:id="rId24"/>
    <p:sldId id="294" r:id="rId25"/>
    <p:sldId id="295" r:id="rId26"/>
    <p:sldId id="296" r:id="rId27"/>
  </p:sldIdLst>
  <p:sldSz cx="9144000" cy="6858000" type="screen4x3"/>
  <p:notesSz cx="6662738" cy="9926638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09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9696"/>
    <a:srgbClr val="A80039"/>
    <a:srgbClr val="C40C42"/>
    <a:srgbClr val="C44C4C"/>
    <a:srgbClr val="00AB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92" autoAdjust="0"/>
    <p:restoredTop sz="63369" autoAdjust="0"/>
  </p:normalViewPr>
  <p:slideViewPr>
    <p:cSldViewPr snapToGrid="0">
      <p:cViewPr varScale="1">
        <p:scale>
          <a:sx n="72" d="100"/>
          <a:sy n="72" d="100"/>
        </p:scale>
        <p:origin x="280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-3966" y="-84"/>
      </p:cViewPr>
      <p:guideLst>
        <p:guide orient="horz" pos="3127"/>
        <p:guide pos="209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../embeddings/oleObject4.bin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../embeddings/oleObject5.bin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 w="19050" cap="flat" cmpd="sng" algn="ctr">
          <a:solidFill>
            <a:schemeClr val="tx1">
              <a:lumMod val="25000"/>
              <a:lumOff val="75000"/>
            </a:schemeClr>
          </a:solidFill>
          <a:round/>
        </a:ln>
        <a:effectLst/>
        <a:sp3d contourW="19050">
          <a:contourClr>
            <a:schemeClr val="tx1">
              <a:lumMod val="25000"/>
              <a:lumOff val="75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stacked"/>
        <c:varyColors val="0"/>
        <c:ser>
          <c:idx val="0"/>
          <c:order val="0"/>
          <c:spPr>
            <a:pattFill prst="ltDnDiag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solidFill>
                <a:schemeClr val="accent2"/>
              </a:solidFill>
            </a:ln>
            <a:effectLst/>
            <a:sp3d>
              <a:contourClr>
                <a:schemeClr val="accent2"/>
              </a:contourClr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'[DataMons (1).xlsx]Interview'!$G$28:$G$40</c:f>
              <c:strCache>
                <c:ptCount val="13"/>
                <c:pt idx="0">
                  <c:v>Difference between using one more limbs</c:v>
                </c:pt>
                <c:pt idx="1">
                  <c:v>Easy to manipulate the sounds related to energy</c:v>
                </c:pt>
                <c:pt idx="2">
                  <c:v>Easy to differentiate rigid and impulsive movements</c:v>
                </c:pt>
                <c:pt idx="3">
                  <c:v>Too much strength for impulse</c:v>
                </c:pt>
                <c:pt idx="4">
                  <c:v>Easy to manupulate the sound of fluidity</c:v>
                </c:pt>
                <c:pt idx="5">
                  <c:v>Sound is pleasing</c:v>
                </c:pt>
                <c:pt idx="6">
                  <c:v>Learning the system is confusing</c:v>
                </c:pt>
                <c:pt idx="7">
                  <c:v>Learning the system is intuitive</c:v>
                </c:pt>
                <c:pt idx="8">
                  <c:v>Learning the system is interesting</c:v>
                </c:pt>
                <c:pt idx="9">
                  <c:v>Comfortable with equipment</c:v>
                </c:pt>
                <c:pt idx="10">
                  <c:v>Sense of movement was compelling</c:v>
                </c:pt>
                <c:pt idx="11">
                  <c:v>Easy to manipulate the sound</c:v>
                </c:pt>
                <c:pt idx="12">
                  <c:v>Sound responsive to the movements</c:v>
                </c:pt>
              </c:strCache>
            </c:strRef>
          </c:cat>
          <c:val>
            <c:numRef>
              <c:f>'[DataMons (1).xlsx]Interview'!$H$28:$H$40</c:f>
              <c:numCache>
                <c:formatCode>General</c:formatCode>
                <c:ptCount val="13"/>
                <c:pt idx="0">
                  <c:v>2.875</c:v>
                </c:pt>
                <c:pt idx="1">
                  <c:v>4.3125</c:v>
                </c:pt>
                <c:pt idx="2">
                  <c:v>3.625</c:v>
                </c:pt>
                <c:pt idx="3">
                  <c:v>2.4375</c:v>
                </c:pt>
                <c:pt idx="4">
                  <c:v>3.625</c:v>
                </c:pt>
                <c:pt idx="5">
                  <c:v>3.125</c:v>
                </c:pt>
                <c:pt idx="6">
                  <c:v>2</c:v>
                </c:pt>
                <c:pt idx="7">
                  <c:v>4.0625</c:v>
                </c:pt>
                <c:pt idx="8">
                  <c:v>4.1875</c:v>
                </c:pt>
                <c:pt idx="9">
                  <c:v>3.75</c:v>
                </c:pt>
                <c:pt idx="10">
                  <c:v>3.8125</c:v>
                </c:pt>
                <c:pt idx="11">
                  <c:v>3.8125</c:v>
                </c:pt>
                <c:pt idx="12">
                  <c:v>4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90"/>
        <c:gapDepth val="179"/>
        <c:shape val="box"/>
        <c:axId val="23966880"/>
        <c:axId val="23970144"/>
        <c:axId val="0"/>
      </c:bar3DChart>
      <c:catAx>
        <c:axId val="2396688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70144"/>
        <c:crosses val="autoZero"/>
        <c:auto val="1"/>
        <c:lblAlgn val="ctr"/>
        <c:lblOffset val="100"/>
        <c:noMultiLvlLbl val="0"/>
      </c:catAx>
      <c:valAx>
        <c:axId val="23970144"/>
        <c:scaling>
          <c:orientation val="minMax"/>
          <c:max val="5"/>
        </c:scaling>
        <c:delete val="0"/>
        <c:axPos val="b"/>
        <c:majorGridlines>
          <c:spPr>
            <a:ln>
              <a:solidFill>
                <a:schemeClr val="tx1">
                  <a:lumMod val="15000"/>
                  <a:lumOff val="85000"/>
                </a:schemeClr>
              </a:solidFill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668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>
      <a:softEdge rad="139700"/>
    </a:effectLst>
    <a:scene3d>
      <a:camera prst="orthographicFront"/>
      <a:lightRig rig="threePt" dir="t"/>
    </a:scene3d>
    <a:sp3d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518171028308146"/>
          <c:y val="2.7400278971803107E-2"/>
          <c:w val="0.79828874519892101"/>
          <c:h val="0.715280639270446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'[DataMons (1).xlsx]Part2 Low and High Energy'!$B$23</c:f>
              <c:strCache>
                <c:ptCount val="1"/>
                <c:pt idx="0">
                  <c:v>Control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cat>
            <c:strRef>
              <c:f>'[DataMons (1).xlsx]Part2 Low and High Energy'!$A$24:$A$25</c:f>
              <c:strCache>
                <c:ptCount val="2"/>
                <c:pt idx="0">
                  <c:v>Low Energy</c:v>
                </c:pt>
                <c:pt idx="1">
                  <c:v>High Energy</c:v>
                </c:pt>
              </c:strCache>
            </c:strRef>
          </c:cat>
          <c:val>
            <c:numRef>
              <c:f>'[DataMons (1).xlsx]Part2 Low and High Energy'!$B$24:$B$25</c:f>
              <c:numCache>
                <c:formatCode>####.0000</c:formatCode>
                <c:ptCount val="2"/>
                <c:pt idx="0">
                  <c:v>0.72222222222222221</c:v>
                </c:pt>
                <c:pt idx="1">
                  <c:v>0.91666666666666663</c:v>
                </c:pt>
              </c:numCache>
            </c:numRef>
          </c:val>
        </c:ser>
        <c:ser>
          <c:idx val="1"/>
          <c:order val="1"/>
          <c:tx>
            <c:strRef>
              <c:f>'[DataMons (1).xlsx]Part2 Low and High Energy'!$C$23</c:f>
              <c:strCache>
                <c:ptCount val="1"/>
                <c:pt idx="0">
                  <c:v>Trained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cat>
            <c:strRef>
              <c:f>'[DataMons (1).xlsx]Part2 Low and High Energy'!$A$24:$A$25</c:f>
              <c:strCache>
                <c:ptCount val="2"/>
                <c:pt idx="0">
                  <c:v>Low Energy</c:v>
                </c:pt>
                <c:pt idx="1">
                  <c:v>High Energy</c:v>
                </c:pt>
              </c:strCache>
            </c:strRef>
          </c:cat>
          <c:val>
            <c:numRef>
              <c:f>'[DataMons (1).xlsx]Part2 Low and High Energy'!$C$24:$C$25</c:f>
              <c:numCache>
                <c:formatCode>####.0000</c:formatCode>
                <c:ptCount val="2"/>
                <c:pt idx="0">
                  <c:v>0.75</c:v>
                </c:pt>
                <c:pt idx="1">
                  <c:v>0.9375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4"/>
        <c:overlap val="-22"/>
        <c:axId val="23969056"/>
        <c:axId val="23970688"/>
      </c:barChart>
      <c:catAx>
        <c:axId val="2396905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70688"/>
        <c:crosses val="autoZero"/>
        <c:auto val="1"/>
        <c:lblAlgn val="ctr"/>
        <c:lblOffset val="100"/>
        <c:noMultiLvlLbl val="0"/>
      </c:catAx>
      <c:valAx>
        <c:axId val="23970688"/>
        <c:scaling>
          <c:orientation val="minMax"/>
          <c:min val="0.5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nl-NL" sz="1300" baseline="0"/>
                  <a:t>Proportion correct</a:t>
                </a:r>
              </a:p>
            </c:rich>
          </c:tx>
          <c:layout>
            <c:manualLayout>
              <c:xMode val="edge"/>
              <c:yMode val="edge"/>
              <c:x val="4.2233560090702948E-2"/>
              <c:y val="0.2722296979794096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69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7414965986394561"/>
          <c:y val="0.8627676439735904"/>
          <c:w val="0.41616762190440482"/>
          <c:h val="6.357775499451777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'[DataMons (1).xlsx]Fluidity and Energy levels'!$C$20</c:f>
              <c:strCache>
                <c:ptCount val="1"/>
                <c:pt idx="0">
                  <c:v>Trained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cat>
            <c:strRef>
              <c:f>'[DataMons (1).xlsx]Fluidity and Energy levels'!$A$21:$A$24</c:f>
              <c:strCache>
                <c:ptCount val="4"/>
                <c:pt idx="0">
                  <c:v>Rigidity</c:v>
                </c:pt>
                <c:pt idx="1">
                  <c:v>Fluidity</c:v>
                </c:pt>
                <c:pt idx="2">
                  <c:v>Low Energy</c:v>
                </c:pt>
                <c:pt idx="3">
                  <c:v>High Energy</c:v>
                </c:pt>
              </c:strCache>
            </c:strRef>
          </c:cat>
          <c:val>
            <c:numRef>
              <c:f>'[DataMons (1).xlsx]Fluidity and Energy levels'!$C$21:$C$24</c:f>
              <c:numCache>
                <c:formatCode>####.0000</c:formatCode>
                <c:ptCount val="4"/>
                <c:pt idx="0">
                  <c:v>0.78676470588235292</c:v>
                </c:pt>
                <c:pt idx="1">
                  <c:v>0.69117647058823528</c:v>
                </c:pt>
                <c:pt idx="2">
                  <c:v>0.76470588235294112</c:v>
                </c:pt>
                <c:pt idx="3">
                  <c:v>0.81617647058823528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3972320"/>
        <c:axId val="23967424"/>
      </c:barChart>
      <c:lineChart>
        <c:grouping val="standard"/>
        <c:varyColors val="0"/>
        <c:ser>
          <c:idx val="0"/>
          <c:order val="0"/>
          <c:tx>
            <c:strRef>
              <c:f>'[DataMons (1).xlsx]Fluidity and Energy levels'!$B$20</c:f>
              <c:strCache>
                <c:ptCount val="1"/>
                <c:pt idx="0">
                  <c:v>Control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Pt>
            <c:idx val="3"/>
            <c:marker>
              <c:symbol val="none"/>
            </c:marker>
            <c:bubble3D val="0"/>
            <c:spPr>
              <a:ln w="38100" cap="rnd">
                <a:solidFill>
                  <a:schemeClr val="accent1"/>
                </a:solidFill>
                <a:round/>
              </a:ln>
              <a:effectLst/>
            </c:spPr>
          </c:dPt>
          <c:cat>
            <c:strRef>
              <c:f>'[DataMons (1).xlsx]Fluidity and Energy levels'!$A$21:$A$24</c:f>
              <c:strCache>
                <c:ptCount val="4"/>
                <c:pt idx="0">
                  <c:v>Rigidity</c:v>
                </c:pt>
                <c:pt idx="1">
                  <c:v>Fluidity</c:v>
                </c:pt>
                <c:pt idx="2">
                  <c:v>Low Energy</c:v>
                </c:pt>
                <c:pt idx="3">
                  <c:v>High Energy</c:v>
                </c:pt>
              </c:strCache>
            </c:strRef>
          </c:cat>
          <c:val>
            <c:numRef>
              <c:f>'[DataMons (1).xlsx]Fluidity and Energy levels'!$B$21:$B$24</c:f>
              <c:numCache>
                <c:formatCode>####.0000</c:formatCode>
                <c:ptCount val="4"/>
                <c:pt idx="0">
                  <c:v>0.75</c:v>
                </c:pt>
                <c:pt idx="1">
                  <c:v>0.65277777777777779</c:v>
                </c:pt>
                <c:pt idx="2">
                  <c:v>0.66666666666666663</c:v>
                </c:pt>
                <c:pt idx="3">
                  <c:v>0.79166666666666663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3972320"/>
        <c:axId val="23967424"/>
      </c:lineChart>
      <c:catAx>
        <c:axId val="2397232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67424"/>
        <c:crosses val="autoZero"/>
        <c:auto val="1"/>
        <c:lblAlgn val="ctr"/>
        <c:lblOffset val="100"/>
        <c:noMultiLvlLbl val="0"/>
      </c:catAx>
      <c:valAx>
        <c:axId val="23967424"/>
        <c:scaling>
          <c:orientation val="minMax"/>
          <c:min val="0.5"/>
        </c:scaling>
        <c:delete val="0"/>
        <c:axPos val="l"/>
        <c:majorGridlines>
          <c:spPr>
            <a:ln>
              <a:solidFill>
                <a:schemeClr val="tx1">
                  <a:lumMod val="15000"/>
                  <a:lumOff val="85000"/>
                </a:schemeClr>
              </a:solidFill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nl-NL" sz="1300" baseline="0"/>
                  <a:t>Proportion correct</a:t>
                </a:r>
              </a:p>
            </c:rich>
          </c:tx>
          <c:layout>
            <c:manualLayout>
              <c:xMode val="edge"/>
              <c:yMode val="edge"/>
              <c:x val="1.3888888888888888E-2"/>
              <c:y val="0.2759973753280839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723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Correct</a:t>
            </a:r>
            <a:r>
              <a:rPr lang="en-GB" baseline="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movement perception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c:rich>
      </c:tx>
      <c:layout>
        <c:manualLayout>
          <c:xMode val="edge"/>
          <c:yMode val="edge"/>
          <c:x val="0.2603039219012811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16352506290886723"/>
          <c:y val="0.101258185777151"/>
          <c:w val="0.83579330648036099"/>
          <c:h val="0.56175058924537413"/>
        </c:manualLayout>
      </c:layout>
      <c:lineChart>
        <c:grouping val="standard"/>
        <c:varyColors val="0"/>
        <c:ser>
          <c:idx val="2"/>
          <c:order val="2"/>
          <c:tx>
            <c:strRef>
              <c:f>'[DataMons (1).xlsx]Fluidity and Energy'!$I$5</c:f>
              <c:strCache>
                <c:ptCount val="1"/>
                <c:pt idx="0">
                  <c:v>Trained Low Energy</c:v>
                </c:pt>
              </c:strCache>
            </c:strRef>
          </c:tx>
          <c:spPr>
            <a:ln w="34925">
              <a:solidFill>
                <a:schemeClr val="accent1">
                  <a:lumMod val="75000"/>
                </a:schemeClr>
              </a:solidFill>
            </a:ln>
          </c:spPr>
          <c:marker>
            <c:symbol val="none"/>
          </c:marker>
          <c:cat>
            <c:strRef>
              <c:f>'[DataMons (1).xlsx]Fluidity and Energy'!$J$4,'[DataMons (1).xlsx]Fluidity and Energy'!$L$4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Energy'!$J$5,'[DataMons (1).xlsx]Fluidity and Energy'!$L$5</c:f>
              <c:numCache>
                <c:formatCode>####.000</c:formatCode>
                <c:ptCount val="2"/>
                <c:pt idx="0">
                  <c:v>0.546875</c:v>
                </c:pt>
                <c:pt idx="1">
                  <c:v>0.828125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'[DataMons (1).xlsx]Fluidity and Energy'!$I$6</c:f>
              <c:strCache>
                <c:ptCount val="1"/>
                <c:pt idx="0">
                  <c:v>Trained High Energy</c:v>
                </c:pt>
              </c:strCache>
            </c:strRef>
          </c:tx>
          <c:spPr>
            <a:ln w="38100">
              <a:solidFill>
                <a:schemeClr val="accent2">
                  <a:lumMod val="75000"/>
                </a:schemeClr>
              </a:solidFill>
            </a:ln>
          </c:spPr>
          <c:marker>
            <c:symbol val="none"/>
          </c:marker>
          <c:cat>
            <c:strRef>
              <c:f>'[DataMons (1).xlsx]Fluidity and Energy'!$J$4,'[DataMons (1).xlsx]Fluidity and Energy'!$L$4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Energy'!$J$6,'[DataMons (1).xlsx]Fluidity and Energy'!$L$6</c:f>
              <c:numCache>
                <c:formatCode>####.000</c:formatCode>
                <c:ptCount val="2"/>
                <c:pt idx="0">
                  <c:v>0.796875</c:v>
                </c:pt>
                <c:pt idx="1">
                  <c:v>0.375</c:v>
                </c:pt>
              </c:numCache>
            </c:numRef>
          </c:val>
          <c:smooth val="0"/>
        </c:ser>
        <c:ser>
          <c:idx val="0"/>
          <c:order val="0"/>
          <c:tx>
            <c:strRef>
              <c:f>'[DataMons (1).xlsx]Fluidity and Energy'!$N$5</c:f>
              <c:strCache>
                <c:ptCount val="1"/>
                <c:pt idx="0">
                  <c:v>Control Low Energy</c:v>
                </c:pt>
              </c:strCache>
            </c:strRef>
          </c:tx>
          <c:spPr>
            <a:ln w="34925">
              <a:solidFill>
                <a:schemeClr val="accent1">
                  <a:lumMod val="75000"/>
                </a:schemeClr>
              </a:solidFill>
              <a:prstDash val="sysDot"/>
            </a:ln>
          </c:spPr>
          <c:marker>
            <c:symbol val="none"/>
          </c:marker>
          <c:cat>
            <c:strRef>
              <c:f>'[DataMons (1).xlsx]Fluidity and Energy'!$O$4,'[DataMons (1).xlsx]Fluidity and Energy'!$Q$4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Energy'!$O$5,'[DataMons (1).xlsx]Fluidity and Energy'!$Q$5</c:f>
              <c:numCache>
                <c:formatCode>####.000</c:formatCode>
                <c:ptCount val="2"/>
                <c:pt idx="0">
                  <c:v>0.27777777777777779</c:v>
                </c:pt>
                <c:pt idx="1">
                  <c:v>0.72222222222222232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'[DataMons (1).xlsx]Fluidity and Energy'!$N$6</c:f>
              <c:strCache>
                <c:ptCount val="1"/>
                <c:pt idx="0">
                  <c:v>Control High Energy</c:v>
                </c:pt>
              </c:strCache>
            </c:strRef>
          </c:tx>
          <c:spPr>
            <a:ln w="34925">
              <a:solidFill>
                <a:schemeClr val="accent2">
                  <a:lumMod val="75000"/>
                </a:schemeClr>
              </a:solidFill>
              <a:prstDash val="sysDot"/>
            </a:ln>
          </c:spPr>
          <c:marker>
            <c:symbol val="none"/>
          </c:marker>
          <c:cat>
            <c:strRef>
              <c:f>'[DataMons (1).xlsx]Fluidity and Energy'!$O$4,'[DataMons (1).xlsx]Fluidity and Energy'!$Q$4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Energy'!$O$6,'[DataMons (1).xlsx]Fluidity and Energy'!$Q$6</c:f>
              <c:numCache>
                <c:formatCode>####.000</c:formatCode>
                <c:ptCount val="2"/>
                <c:pt idx="0">
                  <c:v>0.80555555555555569</c:v>
                </c:pt>
                <c:pt idx="1">
                  <c:v>0.33333333333333331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974496"/>
        <c:axId val="23975040"/>
      </c:lineChart>
      <c:catAx>
        <c:axId val="2397449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txPr>
          <a:bodyPr/>
          <a:lstStyle/>
          <a:p>
            <a:pPr>
              <a:defRPr sz="1400" baseline="0"/>
            </a:pPr>
            <a:endParaRPr lang="en-US"/>
          </a:p>
        </c:txPr>
        <c:crossAx val="23975040"/>
        <c:crosses val="autoZero"/>
        <c:auto val="1"/>
        <c:lblAlgn val="ctr"/>
        <c:lblOffset val="100"/>
        <c:noMultiLvlLbl val="0"/>
      </c:catAx>
      <c:valAx>
        <c:axId val="23975040"/>
        <c:scaling>
          <c:orientation val="minMax"/>
          <c:max val="0.9"/>
          <c:min val="0.2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>
                    <a:solidFill>
                      <a:schemeClr val="tx1">
                        <a:lumMod val="65000"/>
                        <a:lumOff val="35000"/>
                      </a:schemeClr>
                    </a:solidFill>
                  </a:defRPr>
                </a:pPr>
                <a:r>
                  <a:rPr lang="en-GB" sz="14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Proportion correct</a:t>
                </a:r>
              </a:p>
            </c:rich>
          </c:tx>
          <c:layout>
            <c:manualLayout>
              <c:xMode val="edge"/>
              <c:yMode val="edge"/>
              <c:x val="2.6330397522091289E-2"/>
              <c:y val="0.27245672947984451"/>
            </c:manualLayout>
          </c:layout>
          <c:overlay val="0"/>
        </c:title>
        <c:numFmt formatCode="#,##0.00" sourceLinked="0"/>
        <c:majorTickMark val="none"/>
        <c:minorTickMark val="none"/>
        <c:tickLblPos val="nextTo"/>
        <c:crossAx val="2397449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31663691984606018"/>
          <c:y val="0.76080861277601508"/>
          <c:w val="0.44468121997531335"/>
          <c:h val="0.21455305493529728"/>
        </c:manualLayout>
      </c:layout>
      <c:overlay val="0"/>
      <c:txPr>
        <a:bodyPr/>
        <a:lstStyle/>
        <a:p>
          <a:pPr>
            <a:defRPr sz="1600" baseline="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89264317058865"/>
          <c:y val="0.13023626499613755"/>
          <c:w val="0.77729353924389588"/>
          <c:h val="0.5228757187794274"/>
        </c:manualLayout>
      </c:layout>
      <c:lineChart>
        <c:grouping val="standard"/>
        <c:varyColors val="0"/>
        <c:ser>
          <c:idx val="2"/>
          <c:order val="2"/>
          <c:tx>
            <c:strRef>
              <c:f>'[DataMons (1).xlsx]Fluidity and Energy'!$I$5</c:f>
              <c:strCache>
                <c:ptCount val="1"/>
                <c:pt idx="0">
                  <c:v>Trained Low Energy</c:v>
                </c:pt>
              </c:strCache>
            </c:strRef>
          </c:tx>
          <c:spPr>
            <a:ln w="34925">
              <a:solidFill>
                <a:schemeClr val="accent1">
                  <a:lumMod val="75000"/>
                </a:schemeClr>
              </a:solidFill>
            </a:ln>
          </c:spPr>
          <c:marker>
            <c:symbol val="none"/>
          </c:marker>
          <c:cat>
            <c:strRef>
              <c:f>'[DataMons (1).xlsx]Fluidity and Energy'!$J$4,'[DataMons (1).xlsx]Fluidity and Energy'!$L$4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Energy'!$J$5,'[DataMons (1).xlsx]Fluidity and Energy'!$L$5</c:f>
              <c:numCache>
                <c:formatCode>####.000</c:formatCode>
                <c:ptCount val="2"/>
                <c:pt idx="0">
                  <c:v>0.546875</c:v>
                </c:pt>
                <c:pt idx="1">
                  <c:v>0.828125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'[DataMons (1).xlsx]Fluidity and Energy'!$I$6</c:f>
              <c:strCache>
                <c:ptCount val="1"/>
                <c:pt idx="0">
                  <c:v>Trained High Energy</c:v>
                </c:pt>
              </c:strCache>
            </c:strRef>
          </c:tx>
          <c:spPr>
            <a:ln w="38100">
              <a:solidFill>
                <a:schemeClr val="accent2">
                  <a:lumMod val="75000"/>
                </a:schemeClr>
              </a:solidFill>
            </a:ln>
          </c:spPr>
          <c:marker>
            <c:symbol val="none"/>
          </c:marker>
          <c:cat>
            <c:strRef>
              <c:f>'[DataMons (1).xlsx]Fluidity and Energy'!$J$4,'[DataMons (1).xlsx]Fluidity and Energy'!$L$4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Energy'!$J$6,'[DataMons (1).xlsx]Fluidity and Energy'!$L$6</c:f>
              <c:numCache>
                <c:formatCode>####.000</c:formatCode>
                <c:ptCount val="2"/>
                <c:pt idx="0">
                  <c:v>0.796875</c:v>
                </c:pt>
                <c:pt idx="1">
                  <c:v>0.375</c:v>
                </c:pt>
              </c:numCache>
            </c:numRef>
          </c:val>
          <c:smooth val="0"/>
        </c:ser>
        <c:ser>
          <c:idx val="0"/>
          <c:order val="0"/>
          <c:tx>
            <c:strRef>
              <c:f>'[DataMons (1).xlsx]Fluidity and Energy'!$N$5</c:f>
              <c:strCache>
                <c:ptCount val="1"/>
                <c:pt idx="0">
                  <c:v>Control Low Energy</c:v>
                </c:pt>
              </c:strCache>
            </c:strRef>
          </c:tx>
          <c:spPr>
            <a:ln w="34925">
              <a:solidFill>
                <a:schemeClr val="accent1">
                  <a:lumMod val="75000"/>
                </a:schemeClr>
              </a:solidFill>
              <a:prstDash val="sysDot"/>
            </a:ln>
          </c:spPr>
          <c:marker>
            <c:symbol val="none"/>
          </c:marker>
          <c:cat>
            <c:strRef>
              <c:f>'[DataMons (1).xlsx]Fluidity and Energy'!$O$4,'[DataMons (1).xlsx]Fluidity and Energy'!$Q$4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Energy'!$O$5,'[DataMons (1).xlsx]Fluidity and Energy'!$Q$5</c:f>
              <c:numCache>
                <c:formatCode>####.000</c:formatCode>
                <c:ptCount val="2"/>
                <c:pt idx="0">
                  <c:v>0.27777777777777779</c:v>
                </c:pt>
                <c:pt idx="1">
                  <c:v>0.72222222222222232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'[DataMons (1).xlsx]Fluidity and Energy'!$N$6</c:f>
              <c:strCache>
                <c:ptCount val="1"/>
                <c:pt idx="0">
                  <c:v>Control High Energy</c:v>
                </c:pt>
              </c:strCache>
            </c:strRef>
          </c:tx>
          <c:spPr>
            <a:ln w="34925">
              <a:solidFill>
                <a:schemeClr val="accent2">
                  <a:lumMod val="75000"/>
                </a:schemeClr>
              </a:solidFill>
              <a:prstDash val="sysDot"/>
            </a:ln>
          </c:spPr>
          <c:marker>
            <c:symbol val="none"/>
          </c:marker>
          <c:cat>
            <c:strRef>
              <c:f>'[DataMons (1).xlsx]Fluidity and Energy'!$O$4,'[DataMons (1).xlsx]Fluidity and Energy'!$Q$4</c:f>
              <c:strCache>
                <c:ptCount val="2"/>
                <c:pt idx="0">
                  <c:v>Rigid</c:v>
                </c:pt>
                <c:pt idx="1">
                  <c:v>Fluid</c:v>
                </c:pt>
              </c:strCache>
            </c:strRef>
          </c:cat>
          <c:val>
            <c:numRef>
              <c:f>'[DataMons (1).xlsx]Fluidity and Energy'!$O$6,'[DataMons (1).xlsx]Fluidity and Energy'!$Q$6</c:f>
              <c:numCache>
                <c:formatCode>####.000</c:formatCode>
                <c:ptCount val="2"/>
                <c:pt idx="0">
                  <c:v>0.80555555555555569</c:v>
                </c:pt>
                <c:pt idx="1">
                  <c:v>0.33333333333333331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979936"/>
        <c:axId val="23980480"/>
      </c:lineChart>
      <c:catAx>
        <c:axId val="2397993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23980480"/>
        <c:crosses val="autoZero"/>
        <c:auto val="1"/>
        <c:lblAlgn val="ctr"/>
        <c:lblOffset val="100"/>
        <c:noMultiLvlLbl val="0"/>
      </c:catAx>
      <c:valAx>
        <c:axId val="23980480"/>
        <c:scaling>
          <c:orientation val="minMax"/>
          <c:max val="0.9"/>
          <c:min val="0.2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>
                    <a:solidFill>
                      <a:schemeClr val="tx1">
                        <a:lumMod val="65000"/>
                        <a:lumOff val="35000"/>
                      </a:schemeClr>
                    </a:solidFill>
                  </a:defRPr>
                </a:pPr>
                <a:r>
                  <a:rPr lang="en-GB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Proportion correct</a:t>
                </a:r>
              </a:p>
            </c:rich>
          </c:tx>
          <c:layout>
            <c:manualLayout>
              <c:xMode val="edge"/>
              <c:yMode val="edge"/>
              <c:x val="1.1895542050650559E-2"/>
              <c:y val="0.25062945376102796"/>
            </c:manualLayout>
          </c:layout>
          <c:overlay val="0"/>
        </c:title>
        <c:numFmt formatCode="#,##0.00" sourceLinked="0"/>
        <c:majorTickMark val="none"/>
        <c:minorTickMark val="none"/>
        <c:tickLblPos val="nextTo"/>
        <c:crossAx val="239799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8617719404378419"/>
          <c:y val="0.73253613654527283"/>
          <c:w val="0.72936025659835979"/>
          <c:h val="0.21455305493529728"/>
        </c:manualLayout>
      </c:layout>
      <c:overlay val="0"/>
      <c:txPr>
        <a:bodyPr/>
        <a:lstStyle/>
        <a:p>
          <a:pPr>
            <a:defRPr sz="1200" baseline="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77555125022277"/>
          <c:y val="0.11427718026735718"/>
          <c:w val="0.84083700940749095"/>
          <c:h val="0.7898505617011187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'[DataMons (1).xlsx]Part3 Impulsivity'!$B$23</c:f>
              <c:strCache>
                <c:ptCount val="1"/>
                <c:pt idx="0">
                  <c:v>Control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cat>
            <c:strRef>
              <c:f>'[DataMons (1).xlsx]Part3 Impulsivity'!$A$24:$A$25</c:f>
              <c:strCache>
                <c:ptCount val="2"/>
                <c:pt idx="0">
                  <c:v>No Impulse</c:v>
                </c:pt>
                <c:pt idx="1">
                  <c:v>Impulse</c:v>
                </c:pt>
              </c:strCache>
            </c:strRef>
          </c:cat>
          <c:val>
            <c:numRef>
              <c:f>'[DataMons (1).xlsx]Part3 Impulsivity'!$B$24:$B$25</c:f>
              <c:numCache>
                <c:formatCode>####.0000</c:formatCode>
                <c:ptCount val="2"/>
                <c:pt idx="0">
                  <c:v>0.86111111111111116</c:v>
                </c:pt>
                <c:pt idx="1">
                  <c:v>0.88888888888888884</c:v>
                </c:pt>
              </c:numCache>
            </c:numRef>
          </c:val>
        </c:ser>
        <c:ser>
          <c:idx val="1"/>
          <c:order val="1"/>
          <c:tx>
            <c:strRef>
              <c:f>'[DataMons (1).xlsx]Part3 Impulsivity'!$C$23</c:f>
              <c:strCache>
                <c:ptCount val="1"/>
                <c:pt idx="0">
                  <c:v>Trained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cat>
            <c:strRef>
              <c:f>'[DataMons (1).xlsx]Part3 Impulsivity'!$A$24:$A$25</c:f>
              <c:strCache>
                <c:ptCount val="2"/>
                <c:pt idx="0">
                  <c:v>No Impulse</c:v>
                </c:pt>
                <c:pt idx="1">
                  <c:v>Impulse</c:v>
                </c:pt>
              </c:strCache>
            </c:strRef>
          </c:cat>
          <c:val>
            <c:numRef>
              <c:f>'[DataMons (1).xlsx]Part3 Impulsivity'!$C$24:$C$25</c:f>
              <c:numCache>
                <c:formatCode>####.0000</c:formatCode>
                <c:ptCount val="2"/>
                <c:pt idx="0">
                  <c:v>0.9375</c:v>
                </c:pt>
                <c:pt idx="1">
                  <c:v>0.890625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4"/>
        <c:overlap val="-22"/>
        <c:axId val="205487632"/>
        <c:axId val="205484912"/>
      </c:barChart>
      <c:catAx>
        <c:axId val="20548763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484912"/>
        <c:crosses val="autoZero"/>
        <c:auto val="1"/>
        <c:lblAlgn val="ctr"/>
        <c:lblOffset val="100"/>
        <c:noMultiLvlLbl val="0"/>
      </c:catAx>
      <c:valAx>
        <c:axId val="205484912"/>
        <c:scaling>
          <c:orientation val="minMax"/>
          <c:min val="0.5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nl-NL" sz="1200" baseline="0" dirty="0">
                    <a:solidFill>
                      <a:schemeClr val="tx1"/>
                    </a:solidFill>
                  </a:rPr>
                  <a:t>Proportion</a:t>
                </a:r>
                <a:r>
                  <a:rPr lang="nl-NL" sz="1200" baseline="0" dirty="0"/>
                  <a:t> </a:t>
                </a:r>
                <a:r>
                  <a:rPr lang="nl-NL" sz="1200" baseline="0" dirty="0">
                    <a:solidFill>
                      <a:schemeClr val="tx1"/>
                    </a:solidFill>
                  </a:rPr>
                  <a:t>correct</a:t>
                </a:r>
              </a:p>
            </c:rich>
          </c:tx>
          <c:layout>
            <c:manualLayout>
              <c:xMode val="edge"/>
              <c:yMode val="edge"/>
              <c:x val="1.9727366495565186E-2"/>
              <c:y val="0.3793187528910232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4876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42241398201005648"/>
          <c:y val="2.6568358317197841E-2"/>
          <c:w val="0.25247875457207491"/>
          <c:h val="6.409250344598348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3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pattFill prst="ltDn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>
        <a:solidFill>
          <a:schemeClr val="phClr"/>
        </a:solidFill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2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15875" cap="flat" cmpd="sng" algn="ctr">
        <a:solidFill>
          <a:schemeClr val="tx1">
            <a:lumMod val="65000"/>
            <a:lumOff val="3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0.32402</cdr:x>
      <cdr:y>0.02416</cdr:y>
    </cdr:from>
    <cdr:to>
      <cdr:x>0.81748</cdr:x>
      <cdr:y>0.10277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1055146" y="86838"/>
          <a:ext cx="1606924" cy="282478"/>
        </a:xfrm>
        <a:prstGeom xmlns:a="http://schemas.openxmlformats.org/drawingml/2006/main" prst="rect">
          <a:avLst/>
        </a:prstGeom>
      </cdr:spPr>
    </cdr:pic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BE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774010" y="0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BAE6744-50FF-4EAC-B8F6-50FAD023CFA1}" type="datetimeFigureOut">
              <a:rPr lang="fr-FR"/>
              <a:pPr>
                <a:defRPr/>
              </a:pPr>
              <a:t>04/09/2015</a:t>
            </a:fld>
            <a:endParaRPr lang="fr-BE" dirty="0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BE" dirty="0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774010" y="9428583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7B4D2A2-2AC2-47F8-A6A5-A7DD71C98464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6546325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BE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774010" y="0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FE4DB1C-F76D-47A0-9DEA-1E750A360BE4}" type="datetimeFigureOut">
              <a:rPr lang="fr-FR"/>
              <a:pPr>
                <a:defRPr/>
              </a:pPr>
              <a:t>04/09/2015</a:t>
            </a:fld>
            <a:endParaRPr lang="fr-BE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850900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fr-BE" noProof="0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66274" y="4715153"/>
            <a:ext cx="533019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noProof="0" dirty="0" smtClean="0"/>
              <a:t>Cliquez pour modifier les styles du texte du masque</a:t>
            </a:r>
          </a:p>
          <a:p>
            <a:pPr lvl="1"/>
            <a:r>
              <a:rPr lang="fr-FR" noProof="0" dirty="0" smtClean="0"/>
              <a:t>Deuxième niveau</a:t>
            </a:r>
          </a:p>
          <a:p>
            <a:pPr lvl="2"/>
            <a:r>
              <a:rPr lang="fr-FR" noProof="0" dirty="0" smtClean="0"/>
              <a:t>Troisième niveau</a:t>
            </a:r>
          </a:p>
          <a:p>
            <a:pPr lvl="3"/>
            <a:r>
              <a:rPr lang="fr-FR" noProof="0" dirty="0" smtClean="0"/>
              <a:t>Quatrième niveau</a:t>
            </a:r>
          </a:p>
          <a:p>
            <a:pPr lvl="4"/>
            <a:r>
              <a:rPr lang="fr-FR" noProof="0" dirty="0" smtClean="0"/>
              <a:t>Cinquième niveau</a:t>
            </a:r>
            <a:endParaRPr lang="fr-BE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BE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774010" y="9428583"/>
            <a:ext cx="2887186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7F7ECF-42F4-4999-8AB5-B9CFFB894227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3178750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it-IT" dirty="0" smtClean="0"/>
              <a:t>HI EVERYBODY</a:t>
            </a:r>
          </a:p>
          <a:p>
            <a:pPr marL="171450" indent="-171450">
              <a:buFontTx/>
              <a:buChar char="-"/>
            </a:pPr>
            <a:r>
              <a:rPr lang="it-IT" dirty="0" smtClean="0"/>
              <a:t>THANK</a:t>
            </a:r>
            <a:r>
              <a:rPr lang="it-IT" baseline="0" dirty="0" smtClean="0"/>
              <a:t> YOU TO BE HERE, I’M GOING TO PRESENT PROJECT NUMBER 2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I WOULD LIKE TO THANK MY COLLEAGUE DAMIANO AND KSNEIA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OUR SUPERVISORS ARE FROM UNIVERSITY OF GENOVA: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1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2964184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it-IT" dirty="0" smtClean="0"/>
              <a:t>LET’’S START FROM THE BEGINNING, THE</a:t>
            </a:r>
            <a:r>
              <a:rPr lang="it-IT" baseline="0" dirty="0" smtClean="0"/>
              <a:t> PROJECT WE WORKED ON THE LAST MONTH IS PART OF A EU PROJECT NAMED DANCE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IT IS ABOUT 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INVESTIGATING HUMAN MOV QUALITIES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STUDYING HOW TO COMMUNICATE A QUALITY TO PEOPLE THAT CANNOT SEE</a:t>
            </a:r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2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1609585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 smtClean="0"/>
              <a:t>WHAT ARE THE MOVEMENT QUALITIES</a:t>
            </a:r>
            <a:r>
              <a:rPr lang="it-IT" baseline="0" dirty="0" smtClean="0"/>
              <a:t> WE WANT TO STUDY:</a:t>
            </a:r>
          </a:p>
          <a:p>
            <a:r>
              <a:rPr lang="it-IT" baseline="0" dirty="0" smtClean="0"/>
              <a:t>WHAT WE CONSIDERED AS INTERESTING FEATURES ARE:</a:t>
            </a:r>
            <a:endParaRPr lang="en-GB" baseline="0" dirty="0" smtClean="0"/>
          </a:p>
          <a:p>
            <a:endParaRPr lang="it-IT" baseline="0" dirty="0" smtClean="0"/>
          </a:p>
          <a:p>
            <a:pPr marL="171450" indent="-171450">
              <a:buFontTx/>
              <a:buChar char="-"/>
            </a:pPr>
            <a:r>
              <a:rPr lang="it-IT" baseline="0" dirty="0" smtClean="0"/>
              <a:t>Fluidity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Quantity of Energy</a:t>
            </a:r>
          </a:p>
          <a:p>
            <a:pPr marL="171450" indent="-171450">
              <a:buFontTx/>
              <a:buChar char="-"/>
            </a:pPr>
            <a:r>
              <a:rPr lang="it-IT" baseline="0" dirty="0" smtClean="0"/>
              <a:t>Impulses in movement</a:t>
            </a:r>
          </a:p>
          <a:p>
            <a:pPr marL="171450" indent="-171450">
              <a:buFontTx/>
              <a:buChar char="-"/>
            </a:pPr>
            <a:endParaRPr lang="it-IT" baseline="0" dirty="0" smtClean="0"/>
          </a:p>
          <a:p>
            <a:pPr marL="171450" indent="-171450">
              <a:buFontTx/>
              <a:buChar char="-"/>
            </a:pPr>
            <a:endParaRPr lang="it-IT" baseline="0" dirty="0" smtClean="0"/>
          </a:p>
          <a:p>
            <a:pPr marL="171450" indent="-171450">
              <a:buFontTx/>
              <a:buChar char="-"/>
            </a:pPr>
            <a:endParaRPr lang="it-IT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3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1651251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 smtClean="0"/>
              <a:t>HOW</a:t>
            </a:r>
            <a:r>
              <a:rPr lang="it-IT" baseline="0" dirty="0" smtClean="0"/>
              <a:t> TO EXTRACT THESE INFORMATION FROM HUMAN THAT IS MOVING ? :</a:t>
            </a:r>
          </a:p>
          <a:p>
            <a:r>
              <a:rPr lang="it-IT" baseline="0" dirty="0" smtClean="0"/>
              <a:t>FIRST OPTION : SMARTPHONES: so we developed an application to send SENSOR data to our software for analysis</a:t>
            </a:r>
          </a:p>
          <a:p>
            <a:r>
              <a:rPr lang="it-IT" baseline="0" dirty="0" smtClean="0"/>
              <a:t>Via OSC communication</a:t>
            </a:r>
          </a:p>
          <a:p>
            <a:endParaRPr lang="it-IT" baseline="0" dirty="0" smtClean="0"/>
          </a:p>
          <a:p>
            <a:r>
              <a:rPr lang="it-IT" dirty="0" smtClean="0"/>
              <a:t>NB : really cheap smartphpones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4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3649973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 smtClean="0"/>
              <a:t>SECOND OPTION:</a:t>
            </a:r>
          </a:p>
          <a:p>
            <a:r>
              <a:rPr lang="it-IT" dirty="0" smtClean="0"/>
              <a:t>EXPLOIT</a:t>
            </a:r>
            <a:r>
              <a:rPr lang="it-IT" baseline="0" dirty="0" smtClean="0"/>
              <a:t> A WEB CAM TO UNDERSTAND WHAT IS HAPPENING AND HOW THE PERSON MOVE</a:t>
            </a:r>
          </a:p>
          <a:p>
            <a:r>
              <a:rPr lang="it-IT" baseline="0" dirty="0" smtClean="0"/>
              <a:t>THROUGH THE OPTICAL FLOW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5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855853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 smtClean="0"/>
              <a:t>NOW</a:t>
            </a:r>
            <a:r>
              <a:rPr lang="it-IT" baseline="0" dirty="0" smtClean="0"/>
              <a:t> LET’S SAY THAT WE WERE ABLE TO EXTRACT </a:t>
            </a:r>
            <a:r>
              <a:rPr lang="en-GB" baseline="0" dirty="0" smtClean="0"/>
              <a:t>AND DETECT</a:t>
            </a:r>
          </a:p>
          <a:p>
            <a:r>
              <a:rPr lang="it-IT" baseline="0" dirty="0" smtClean="0"/>
              <a:t>EACH QUALITY</a:t>
            </a:r>
          </a:p>
          <a:p>
            <a:r>
              <a:rPr lang="it-IT" baseline="0" dirty="0" smtClean="0"/>
              <a:t>THE NEXT STEP FOR US HAS BEEN TO TRANSLATE THE TYPE OF QUALITY AND COMMUNICATE IT </a:t>
            </a:r>
          </a:p>
          <a:p>
            <a:r>
              <a:rPr lang="it-IT" baseline="0" dirty="0" smtClean="0"/>
              <a:t>IN REAL TIME THROUHG ANOTHER SENSORY CHANNEL : SOUND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6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430800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 smtClean="0"/>
              <a:t>HERE</a:t>
            </a:r>
            <a:r>
              <a:rPr lang="it-IT" baseline="0" dirty="0" smtClean="0"/>
              <a:t> WE CAN SEE </a:t>
            </a:r>
            <a:r>
              <a:rPr lang="it-IT" dirty="0" smtClean="0"/>
              <a:t>THIS</a:t>
            </a:r>
            <a:r>
              <a:rPr lang="it-IT" baseline="0" dirty="0" smtClean="0"/>
              <a:t> IS WHAT WE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7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26860244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7F7ECF-42F4-4999-8AB5-B9CFFB894227}" type="slidenum">
              <a:rPr lang="fr-BE" smtClean="0"/>
              <a:pPr>
                <a:defRPr/>
              </a:pPr>
              <a:t>22</a:t>
            </a:fld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1821661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gi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itre créactif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145" y="498780"/>
            <a:ext cx="1477497" cy="506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504" y="1254371"/>
            <a:ext cx="1540778" cy="531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2181225" y="3686176"/>
            <a:ext cx="6800850" cy="542924"/>
          </a:xfrm>
        </p:spPr>
        <p:txBody>
          <a:bodyPr>
            <a:noAutofit/>
          </a:bodyPr>
          <a:lstStyle>
            <a:lvl1pPr marL="342900" indent="-342900" algn="ctr">
              <a:buNone/>
              <a:defRPr kumimoji="0" lang="fr-BE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noProof="0" dirty="0" smtClean="0"/>
              <a:t>Modifiez le style des sous-titres du masque</a:t>
            </a:r>
            <a:endParaRPr lang="en-US" noProof="0" dirty="0"/>
          </a:p>
        </p:txBody>
      </p:sp>
      <p:sp>
        <p:nvSpPr>
          <p:cNvPr id="15" name="Titre 14"/>
          <p:cNvSpPr>
            <a:spLocks noGrp="1"/>
          </p:cNvSpPr>
          <p:nvPr>
            <p:ph type="title"/>
          </p:nvPr>
        </p:nvSpPr>
        <p:spPr>
          <a:xfrm>
            <a:off x="2181225" y="2370138"/>
            <a:ext cx="6829425" cy="1306512"/>
          </a:xfrm>
        </p:spPr>
        <p:txBody>
          <a:bodyPr>
            <a:noAutofit/>
          </a:bodyPr>
          <a:lstStyle>
            <a:lvl1pPr algn="ctr">
              <a:defRPr kumimoji="0" lang="fr-BE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defRPr>
            </a:lvl1pPr>
          </a:lstStyle>
          <a:p>
            <a:pPr lvl="0"/>
            <a:r>
              <a:rPr lang="fr-FR" noProof="0" dirty="0" smtClean="0"/>
              <a:t>Modifiez le style du titre</a:t>
            </a:r>
            <a:endParaRPr lang="en-US" noProof="0" dirty="0"/>
          </a:p>
        </p:txBody>
      </p:sp>
      <p:sp>
        <p:nvSpPr>
          <p:cNvPr id="16" name="Espace réservé du texte 15"/>
          <p:cNvSpPr>
            <a:spLocks noGrp="1"/>
          </p:cNvSpPr>
          <p:nvPr>
            <p:ph type="body" sz="quarter" idx="10"/>
          </p:nvPr>
        </p:nvSpPr>
        <p:spPr>
          <a:xfrm>
            <a:off x="3048000" y="4946650"/>
            <a:ext cx="5048250" cy="1060450"/>
          </a:xfrm>
        </p:spPr>
        <p:txBody>
          <a:bodyPr/>
          <a:lstStyle>
            <a:lvl1pPr algn="ctr">
              <a:buNone/>
              <a:defRPr sz="2000"/>
            </a:lvl1pPr>
          </a:lstStyle>
          <a:p>
            <a:pPr lvl="0"/>
            <a:r>
              <a:rPr lang="fr-FR" noProof="0" smtClean="0"/>
              <a:t>Modifiez les styles du texte du masque</a:t>
            </a:r>
          </a:p>
        </p:txBody>
      </p:sp>
      <p:sp>
        <p:nvSpPr>
          <p:cNvPr id="18" name="Espace réservé du texte 17"/>
          <p:cNvSpPr>
            <a:spLocks noGrp="1"/>
          </p:cNvSpPr>
          <p:nvPr>
            <p:ph type="body" sz="quarter" idx="11"/>
          </p:nvPr>
        </p:nvSpPr>
        <p:spPr>
          <a:xfrm>
            <a:off x="2181225" y="4495800"/>
            <a:ext cx="6791325" cy="409575"/>
          </a:xfrm>
        </p:spPr>
        <p:txBody>
          <a:bodyPr>
            <a:noAutofit/>
          </a:bodyPr>
          <a:lstStyle>
            <a:lvl1pPr algn="ctr">
              <a:buNone/>
              <a:defRPr sz="2800"/>
            </a:lvl1pPr>
          </a:lstStyle>
          <a:p>
            <a:pPr lvl="0"/>
            <a:r>
              <a:rPr lang="fr-FR" noProof="0" dirty="0" smtClean="0"/>
              <a:t>Modifiez les styles du texte du masque</a:t>
            </a:r>
          </a:p>
        </p:txBody>
      </p:sp>
      <p:pic>
        <p:nvPicPr>
          <p:cNvPr id="47107" name="Picture 3" descr="C:\Users\bigrar\Desktop\enterface\presentation\banneralphaMons.pn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8000" y="4695023"/>
            <a:ext cx="10426700" cy="216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8" name="Picture 4" descr="C:\Users\bigrar\Desktop\enterface\presentation\banneralphaTxt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707232"/>
            <a:ext cx="7006626" cy="122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9" name="Picture 5" descr="C:\Users\bigrar\Desktop\enterface\mons2015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66" y="4600777"/>
            <a:ext cx="738654" cy="76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0" name="Picture 6" descr="C:\Users\bigrar\Desktop\enterface\numediart13-OnWhiteAlpha.pn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20" y="2103658"/>
            <a:ext cx="1699946" cy="41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1" name="Picture 7" descr="C:\Users\bigrar\Desktop\enterface\FRS-FNR_S2-PANT_UK_CS.png"/>
          <p:cNvPicPr>
            <a:picLocks noChangeAspect="1" noChangeArrowheads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41" y="2843546"/>
            <a:ext cx="910104" cy="57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2" name="Picture 8" descr="C:\Users\bigrar\Desktop\enterface\ifip.gif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46" y="3789587"/>
            <a:ext cx="1229293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oneTexte 1"/>
          <p:cNvSpPr txBox="1"/>
          <p:nvPr userDrawn="1"/>
        </p:nvSpPr>
        <p:spPr>
          <a:xfrm>
            <a:off x="2057400" y="1900458"/>
            <a:ext cx="6896100" cy="41644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>
            <a:normAutofit fontScale="47500" lnSpcReduction="20000"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The 11</a:t>
            </a:r>
            <a:r>
              <a:rPr kumimoji="0" lang="en-US" sz="28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th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 International one-month Summer Workshop on Multimodal Interfaces</a:t>
            </a: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Aug 10</a:t>
            </a:r>
            <a:r>
              <a:rPr kumimoji="0" lang="en-US" sz="28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th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 – Sept 4</a:t>
            </a:r>
            <a:r>
              <a:rPr kumimoji="0" lang="en-US" sz="28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th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Arial" pitchFamily="34" charset="0"/>
              </a:rPr>
              <a:t> 2015, Mons, Belgium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oneTexte 4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b="1" noProof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en-US" sz="1600" b="1" noProof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Tx/>
              <a:buNone/>
              <a:defRPr kumimoji="0" lang="fr-FR" sz="3200" b="0" i="0" u="none" strike="noStrike" kern="1200" cap="none" normalizeH="0" baseline="0" dirty="0" smtClean="0">
                <a:ln>
                  <a:noFill/>
                </a:ln>
                <a:solidFill>
                  <a:srgbClr val="80808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defRPr>
            </a:lvl1pPr>
            <a:lvl2pPr marL="180975" indent="-180975">
              <a:buClr>
                <a:srgbClr val="00ABCC"/>
              </a:buClr>
              <a:buFont typeface="Wingdings" pitchFamily="2" charset="2"/>
              <a:buChar char="§"/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 marL="447675" indent="-180975">
              <a:buClr>
                <a:srgbClr val="C44C4C"/>
              </a:buClr>
              <a:buFont typeface="Wingdings" pitchFamily="2" charset="2"/>
              <a:buChar char="§"/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 marL="714375" indent="-180975">
              <a:buClr>
                <a:schemeClr val="bg1">
                  <a:lumMod val="65000"/>
                </a:schemeClr>
              </a:buClr>
              <a:buFont typeface="Wingdings" pitchFamily="2" charset="2"/>
              <a:buChar char="§"/>
              <a:defRPr sz="1800"/>
            </a:lvl4pPr>
            <a:lvl5pPr marL="990600" indent="-171450">
              <a:buFont typeface="Wingdings" pitchFamily="2" charset="2"/>
              <a:buChar char="§"/>
              <a:defRPr sz="1600"/>
            </a:lvl5pPr>
          </a:lstStyle>
          <a:p>
            <a:pPr lvl="0"/>
            <a:r>
              <a:rPr lang="fr-FR" noProof="0" smtClean="0"/>
              <a:t>Modifiez les styles du texte du masque</a:t>
            </a:r>
          </a:p>
          <a:p>
            <a:pPr lvl="1"/>
            <a:r>
              <a:rPr lang="fr-FR" noProof="0" smtClean="0"/>
              <a:t>Deuxième niveau</a:t>
            </a:r>
          </a:p>
          <a:p>
            <a:pPr lvl="2"/>
            <a:r>
              <a:rPr lang="fr-FR" noProof="0" smtClean="0"/>
              <a:t>Troisième niveau</a:t>
            </a:r>
          </a:p>
          <a:p>
            <a:pPr lvl="3"/>
            <a:r>
              <a:rPr lang="fr-FR" noProof="0" smtClean="0"/>
              <a:t>Quatrième niveau</a:t>
            </a:r>
          </a:p>
          <a:p>
            <a:pPr lvl="4"/>
            <a:r>
              <a:rPr lang="fr-FR" noProof="0" smtClean="0"/>
              <a:t>Cinquième niveau</a:t>
            </a:r>
            <a:endParaRPr lang="en-US" noProof="0"/>
          </a:p>
        </p:txBody>
      </p:sp>
      <p:sp>
        <p:nvSpPr>
          <p:cNvPr id="11" name="Titre 10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 noProof="0" smtClean="0"/>
              <a:t>Modifiez le style du titre</a:t>
            </a:r>
            <a:endParaRPr lang="en-US" noProof="0"/>
          </a:p>
        </p:txBody>
      </p:sp>
      <p:sp>
        <p:nvSpPr>
          <p:cNvPr id="6" name="Espace réservé du numéro de diapositive 7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D0D07-BA6C-4CE2-85E1-215477AE30BF}" type="slidenum">
              <a:rPr lang="en-US" noProof="0" smtClean="0"/>
              <a:pPr>
                <a:defRPr/>
              </a:pPr>
              <a:t>‹#›</a:t>
            </a:fld>
            <a:endParaRPr lang="en-US" noProof="0"/>
          </a:p>
        </p:txBody>
      </p:sp>
      <p:sp>
        <p:nvSpPr>
          <p:cNvPr id="7" name="Espace réservé du pied de page 1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n à gauche, 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419350" y="274638"/>
            <a:ext cx="6267450" cy="1143000"/>
          </a:xfrm>
        </p:spPr>
        <p:txBody>
          <a:bodyPr>
            <a:noAutofit/>
          </a:bodyPr>
          <a:lstStyle>
            <a:lvl1pPr>
              <a:defRPr kumimoji="0" lang="fr-BE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</a:defRPr>
            </a:lvl1pPr>
          </a:lstStyle>
          <a:p>
            <a:pPr lvl="0"/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428875" y="1600200"/>
            <a:ext cx="6257924" cy="4525963"/>
          </a:xfrm>
        </p:spPr>
        <p:txBody>
          <a:bodyPr/>
          <a:lstStyle>
            <a:lvl1pPr>
              <a:buFontTx/>
              <a:buNone/>
              <a:defRPr kumimoji="0" lang="fr-FR" sz="3200" b="0" i="0" u="none" strike="noStrike" kern="1200" cap="none" normalizeH="0" baseline="0" dirty="0" smtClean="0">
                <a:ln>
                  <a:noFill/>
                </a:ln>
                <a:solidFill>
                  <a:srgbClr val="80808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defRPr>
            </a:lvl1pPr>
            <a:lvl2pPr marL="180975" indent="-180975">
              <a:buClr>
                <a:srgbClr val="00ABCC"/>
              </a:buClr>
              <a:buFont typeface="Wingdings" pitchFamily="2" charset="2"/>
              <a:buChar char="§"/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 marL="447675" indent="-180975">
              <a:buClr>
                <a:srgbClr val="C44C4C"/>
              </a:buClr>
              <a:buFont typeface="Wingdings" pitchFamily="2" charset="2"/>
              <a:buChar char="§"/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 marL="714375" indent="-180975">
              <a:buClr>
                <a:schemeClr val="bg1">
                  <a:lumMod val="65000"/>
                </a:schemeClr>
              </a:buClr>
              <a:buFont typeface="Wingdings" pitchFamily="2" charset="2"/>
              <a:buChar char="§"/>
              <a:defRPr sz="1800"/>
            </a:lvl4pPr>
            <a:lvl5pPr marL="990600" indent="-171450">
              <a:buFont typeface="Wingdings" pitchFamily="2" charset="2"/>
              <a:buChar char="§"/>
              <a:defRPr sz="1600"/>
            </a:lvl5pPr>
          </a:lstStyle>
          <a:p>
            <a:pPr lvl="0"/>
            <a:r>
              <a:rPr lang="fr-FR" noProof="0" smtClean="0"/>
              <a:t>Modifiez les styles du texte du masque</a:t>
            </a:r>
          </a:p>
          <a:p>
            <a:pPr lvl="1"/>
            <a:r>
              <a:rPr lang="fr-FR" noProof="0" smtClean="0"/>
              <a:t>Deuxième niveau</a:t>
            </a:r>
          </a:p>
          <a:p>
            <a:pPr lvl="2"/>
            <a:r>
              <a:rPr lang="fr-FR" noProof="0" smtClean="0"/>
              <a:t>Troisième niveau</a:t>
            </a:r>
          </a:p>
          <a:p>
            <a:pPr lvl="3"/>
            <a:r>
              <a:rPr lang="fr-FR" noProof="0" smtClean="0"/>
              <a:t>Quatrième niveau</a:t>
            </a:r>
          </a:p>
          <a:p>
            <a:pPr lvl="4"/>
            <a:r>
              <a:rPr lang="fr-FR" noProof="0" smtClean="0"/>
              <a:t>Cinquième niveau</a:t>
            </a:r>
            <a:endParaRPr lang="fr-FR" noProof="0"/>
          </a:p>
        </p:txBody>
      </p:sp>
      <p:sp>
        <p:nvSpPr>
          <p:cNvPr id="14" name="Espace réservé du texte 13"/>
          <p:cNvSpPr>
            <a:spLocks noGrp="1"/>
          </p:cNvSpPr>
          <p:nvPr>
            <p:ph type="body" sz="quarter" idx="12"/>
          </p:nvPr>
        </p:nvSpPr>
        <p:spPr>
          <a:xfrm>
            <a:off x="114300" y="285750"/>
            <a:ext cx="2028825" cy="6057900"/>
          </a:xfrm>
        </p:spPr>
        <p:txBody>
          <a:bodyPr/>
          <a:lstStyle>
            <a:lvl2pPr marL="0" indent="0" algn="l">
              <a:buNone/>
              <a:defRPr sz="1300" b="1" cap="small" baseline="0">
                <a:solidFill>
                  <a:srgbClr val="C44C4C"/>
                </a:solidFill>
                <a:latin typeface="+mn-lt"/>
              </a:defRPr>
            </a:lvl2pPr>
            <a:lvl3pPr marL="0" indent="0">
              <a:buClr>
                <a:srgbClr val="969696"/>
              </a:buClr>
              <a:buFontTx/>
              <a:buNone/>
              <a:defRPr sz="1300" cap="small">
                <a:solidFill>
                  <a:srgbClr val="969696"/>
                </a:solidFill>
                <a:latin typeface="+mn-lt"/>
              </a:defRPr>
            </a:lvl3pPr>
            <a:lvl4pPr marL="180975" indent="-180975">
              <a:buFont typeface="Wingdings" pitchFamily="2" charset="2"/>
              <a:buChar char="§"/>
              <a:defRPr sz="1300" b="1" cap="small">
                <a:solidFill>
                  <a:srgbClr val="C44C4C"/>
                </a:solidFill>
              </a:defRPr>
            </a:lvl4pPr>
            <a:lvl5pPr marL="180975" marR="0" indent="-1809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 sz="1300" cap="small" baseline="0">
                <a:solidFill>
                  <a:srgbClr val="969696"/>
                </a:solidFill>
                <a:latin typeface="+mn-lt"/>
              </a:defRPr>
            </a:lvl5pPr>
            <a:lvl6pPr marL="447675" indent="-228600">
              <a:buFont typeface="Wingdings" pitchFamily="2" charset="2"/>
              <a:buChar char="§"/>
              <a:defRPr sz="1300" b="1" cap="small">
                <a:solidFill>
                  <a:srgbClr val="C44C4C"/>
                </a:solidFill>
              </a:defRPr>
            </a:lvl6pPr>
            <a:lvl7pPr marL="447675" indent="-228600">
              <a:buFont typeface="Wingdings" pitchFamily="2" charset="2"/>
              <a:buChar char="§"/>
              <a:defRPr sz="1300" cap="small">
                <a:solidFill>
                  <a:srgbClr val="969696"/>
                </a:solidFill>
              </a:defRPr>
            </a:lvl7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7" name="Espace réservé du numéro de diapositiv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7BD0E-2A43-401C-A51A-07B7D43C3F74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n au-dessus, titre et con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>
            <a:lvl1pPr>
              <a:buFontTx/>
              <a:buNone/>
              <a:defRPr kumimoji="0" lang="fr-FR" sz="3200" b="0" i="0" u="none" strike="noStrike" kern="1200" cap="none" normalizeH="0" baseline="0" dirty="0" smtClean="0">
                <a:ln>
                  <a:noFill/>
                </a:ln>
                <a:solidFill>
                  <a:srgbClr val="80808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defRPr>
            </a:lvl1pPr>
            <a:lvl2pPr marL="180975" indent="-180975">
              <a:buClr>
                <a:srgbClr val="00ABCC"/>
              </a:buClr>
              <a:buFont typeface="Wingdings" pitchFamily="2" charset="2"/>
              <a:buChar char="§"/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 marL="447675" indent="-180975">
              <a:buClr>
                <a:srgbClr val="C44C4C"/>
              </a:buClr>
              <a:buFont typeface="Wingdings" pitchFamily="2" charset="2"/>
              <a:buChar char="§"/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 marL="714375" indent="-180975">
              <a:buClr>
                <a:schemeClr val="bg1">
                  <a:lumMod val="65000"/>
                </a:schemeClr>
              </a:buClr>
              <a:buFont typeface="Wingdings" pitchFamily="2" charset="2"/>
              <a:buChar char="§"/>
              <a:defRPr sz="1800"/>
            </a:lvl4pPr>
            <a:lvl5pPr marL="990600" indent="-171450">
              <a:buFont typeface="Wingdings" pitchFamily="2" charset="2"/>
              <a:buChar char="§"/>
              <a:defRPr sz="1600"/>
            </a:lvl5pPr>
          </a:lstStyle>
          <a:p>
            <a:pPr lvl="0"/>
            <a:r>
              <a:rPr lang="fr-FR" noProof="0" smtClean="0"/>
              <a:t>Modifiez les styles du texte du masque</a:t>
            </a:r>
          </a:p>
          <a:p>
            <a:pPr lvl="1"/>
            <a:r>
              <a:rPr lang="fr-FR" noProof="0" smtClean="0"/>
              <a:t>Deuxième niveau</a:t>
            </a:r>
          </a:p>
          <a:p>
            <a:pPr lvl="2"/>
            <a:r>
              <a:rPr lang="fr-FR" noProof="0" smtClean="0"/>
              <a:t>Troisième niveau</a:t>
            </a:r>
          </a:p>
          <a:p>
            <a:pPr lvl="3"/>
            <a:r>
              <a:rPr lang="fr-FR" noProof="0" smtClean="0"/>
              <a:t>Quatrième niveau</a:t>
            </a:r>
          </a:p>
          <a:p>
            <a:pPr lvl="4"/>
            <a:r>
              <a:rPr lang="fr-FR" noProof="0" smtClean="0"/>
              <a:t>Cinquième niveau</a:t>
            </a:r>
            <a:endParaRPr lang="fr-FR" noProof="0"/>
          </a:p>
        </p:txBody>
      </p:sp>
      <p:sp>
        <p:nvSpPr>
          <p:cNvPr id="11" name="Titre 10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17" name="Espace réservé du texte 22"/>
          <p:cNvSpPr>
            <a:spLocks noGrp="1"/>
          </p:cNvSpPr>
          <p:nvPr>
            <p:ph type="body" sz="quarter" idx="15"/>
          </p:nvPr>
        </p:nvSpPr>
        <p:spPr>
          <a:xfrm>
            <a:off x="0" y="0"/>
            <a:ext cx="9144000" cy="228600"/>
          </a:xfrm>
        </p:spPr>
        <p:txBody>
          <a:bodyPr>
            <a:noAutofit/>
          </a:bodyPr>
          <a:lstStyle>
            <a:lvl1pPr algn="ctr">
              <a:buNone/>
              <a:defRPr sz="1200" cap="small" baseline="0"/>
            </a:lvl1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7" name="Espace réservé du numéro de diapositive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E66B0-5CBE-4E0A-A5C6-DF540FEFB54A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419350" y="274638"/>
            <a:ext cx="6267450" cy="1143000"/>
          </a:xfrm>
        </p:spPr>
        <p:txBody>
          <a:bodyPr>
            <a:noAutofit/>
          </a:bodyPr>
          <a:lstStyle>
            <a:lvl1pPr>
              <a:defRPr kumimoji="0" lang="fr-BE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</a:defRPr>
            </a:lvl1pPr>
          </a:lstStyle>
          <a:p>
            <a:pPr lvl="0"/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428875" y="1600200"/>
            <a:ext cx="6257924" cy="4525963"/>
          </a:xfrm>
        </p:spPr>
        <p:txBody>
          <a:bodyPr/>
          <a:lstStyle>
            <a:lvl1pPr>
              <a:buFontTx/>
              <a:buNone/>
              <a:defRPr kumimoji="0" lang="fr-FR" sz="3200" b="0" i="0" u="none" strike="noStrike" kern="1200" cap="none" normalizeH="0" baseline="0" dirty="0" smtClean="0">
                <a:ln>
                  <a:noFill/>
                </a:ln>
                <a:solidFill>
                  <a:srgbClr val="80808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defRPr>
            </a:lvl1pPr>
            <a:lvl2pPr marL="180975" indent="-180975">
              <a:buClr>
                <a:srgbClr val="00ABCC"/>
              </a:buClr>
              <a:buFont typeface="Wingdings" pitchFamily="2" charset="2"/>
              <a:buChar char="§"/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 marL="447675" indent="-180975">
              <a:buClr>
                <a:srgbClr val="C44C4C"/>
              </a:buClr>
              <a:buFont typeface="Wingdings" pitchFamily="2" charset="2"/>
              <a:buChar char="§"/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 marL="714375" indent="-180975">
              <a:buClr>
                <a:schemeClr val="bg1">
                  <a:lumMod val="65000"/>
                </a:schemeClr>
              </a:buClr>
              <a:buFont typeface="Wingdings" pitchFamily="2" charset="2"/>
              <a:buChar char="§"/>
              <a:defRPr sz="1800"/>
            </a:lvl4pPr>
            <a:lvl5pPr marL="990600" indent="-171450">
              <a:buFont typeface="Wingdings" pitchFamily="2" charset="2"/>
              <a:buChar char="§"/>
              <a:defRPr sz="1600"/>
            </a:lvl5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13" name="Espace réservé pour une image  12"/>
          <p:cNvSpPr>
            <a:spLocks noGrp="1"/>
          </p:cNvSpPr>
          <p:nvPr>
            <p:ph type="pic" sz="quarter" idx="12"/>
          </p:nvPr>
        </p:nvSpPr>
        <p:spPr>
          <a:xfrm>
            <a:off x="1" y="76200"/>
            <a:ext cx="2227496" cy="6515100"/>
          </a:xfrm>
        </p:spPr>
        <p:txBody>
          <a:bodyPr/>
          <a:lstStyle/>
          <a:p>
            <a:pPr lvl="0"/>
            <a:r>
              <a:rPr lang="fr-FR" noProof="0" smtClean="0"/>
              <a:t>Cliquez sur l'icône pour ajouter une image</a:t>
            </a:r>
            <a:endParaRPr lang="fr-BE" noProof="0" dirty="0"/>
          </a:p>
        </p:txBody>
      </p:sp>
      <p:sp>
        <p:nvSpPr>
          <p:cNvPr id="7" name="Espace réservé du numéro de diapositiv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38697-95BF-4A22-A184-226172814C3E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3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itr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16" name="Espace réservé du contenu 15"/>
          <p:cNvSpPr>
            <a:spLocks noGrp="1"/>
          </p:cNvSpPr>
          <p:nvPr>
            <p:ph sz="quarter" idx="12"/>
          </p:nvPr>
        </p:nvSpPr>
        <p:spPr>
          <a:xfrm>
            <a:off x="466725" y="1609725"/>
            <a:ext cx="4057650" cy="4514850"/>
          </a:xfrm>
        </p:spPr>
        <p:txBody>
          <a:bodyPr/>
          <a:lstStyle>
            <a:lvl1pPr marL="0" indent="0">
              <a:buNone/>
              <a:defRPr sz="2800"/>
            </a:lvl1pPr>
            <a:lvl2pPr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>
              <a:defRPr lang="fr-FR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fr-BE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17" name="Espace réservé du contenu 15"/>
          <p:cNvSpPr>
            <a:spLocks noGrp="1"/>
          </p:cNvSpPr>
          <p:nvPr>
            <p:ph sz="quarter" idx="13"/>
          </p:nvPr>
        </p:nvSpPr>
        <p:spPr>
          <a:xfrm>
            <a:off x="4638675" y="1609725"/>
            <a:ext cx="4057650" cy="4514850"/>
          </a:xfrm>
        </p:spPr>
        <p:txBody>
          <a:bodyPr/>
          <a:lstStyle>
            <a:lvl1pPr marL="0" indent="0">
              <a:buNone/>
              <a:defRPr sz="2800"/>
            </a:lvl1pPr>
            <a:lvl2pPr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>
              <a:defRPr lang="fr-FR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fr-BE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7" name="Espace réservé du numéro de diapositive 10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617E4-4894-4A65-BE9D-81D8AD4FAD7A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2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fr-BE" dirty="0"/>
              <a:t>Prof. Untel     |     Service Untel     (voir pied de page dans le menu Powerpoint)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oneTexte 7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 marL="0" indent="0">
              <a:buNone/>
              <a:defRPr sz="2400"/>
            </a:lvl1pPr>
            <a:lvl2pPr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>
              <a:defRPr kumimoji="0" lang="fr-FR" sz="18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>
              <a:defRPr lang="fr-FR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fr-BE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 marL="0" indent="0">
              <a:buNone/>
              <a:defRPr sz="2400"/>
            </a:lvl1pPr>
            <a:lvl2pPr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>
              <a:defRPr kumimoji="0" lang="fr-FR" sz="18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>
              <a:defRPr lang="fr-FR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fr-BE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9" name="Espace réservé du numéro de diapositive 1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9A4E3-6D52-4424-9E3B-4890C72A3643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10" name="Espace réservé du pied de page 1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oneTexte 3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fr-BE" dirty="0"/>
          </a:p>
        </p:txBody>
      </p:sp>
      <p:sp>
        <p:nvSpPr>
          <p:cNvPr id="5" name="Espace réservé du numéro de diapositive 1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E434B-834A-4B3C-A6CC-D634FFB8216D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6" name="Espace réservé du pied de pag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oneTexte 2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FE5C0-0B6B-48DC-B68C-BA922E7A4541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5" name="Espace réservé du pied de pag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 à gauch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Modifiez le style du titre</a:t>
            </a:r>
            <a:endParaRPr lang="fr-BE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 marL="0" indent="0">
              <a:buNone/>
              <a:defRPr sz="3200"/>
            </a:lvl1pPr>
            <a:lvl2pPr>
              <a:defRPr kumimoji="0" lang="fr-FR" sz="24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2pPr>
            <a:lvl3pPr>
              <a:defRPr kumimoji="0" lang="fr-FR" sz="2000" b="0" i="0" u="none" strike="noStrike" kern="1200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defRPr>
            </a:lvl3pPr>
            <a:lvl4pPr>
              <a:defRPr lang="fr-FR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fr-BE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7" name="Espace réservé du numéro de diapositive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B8AA1-91CF-48D5-ACEB-1FB0E427801C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 en-desso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 l="269" t="20290" r="13968" b="25948"/>
          <a:stretch>
            <a:fillRect/>
          </a:stretch>
        </p:blipFill>
        <p:spPr bwMode="auto">
          <a:xfrm>
            <a:off x="0" y="6580188"/>
            <a:ext cx="9144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oneTexte 5"/>
          <p:cNvSpPr txBox="1"/>
          <p:nvPr userDrawn="1"/>
        </p:nvSpPr>
        <p:spPr>
          <a:xfrm>
            <a:off x="-9525" y="6543675"/>
            <a:ext cx="2228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1600" b="1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Université de Mons</a:t>
            </a:r>
            <a:endParaRPr lang="fr-BE" sz="1600" b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Modifiez le style du titre</a:t>
            </a:r>
            <a:endParaRPr lang="fr-BE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fr-FR" noProof="0" smtClean="0"/>
              <a:t>Cliquez sur l'icône pour ajouter une image</a:t>
            </a:r>
            <a:endParaRPr lang="fr-BE" noProof="0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7" name="Espace réservé du numéro de diapositive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9FFC6-F3D3-44CE-8875-302054ACEC4E}" type="slidenum">
              <a:rPr lang="fr-BE"/>
              <a:pPr>
                <a:defRPr/>
              </a:pPr>
              <a:t>‹#›</a:t>
            </a:fld>
            <a:endParaRPr lang="fr-BE" dirty="0"/>
          </a:p>
        </p:txBody>
      </p:sp>
      <p:sp>
        <p:nvSpPr>
          <p:cNvPr id="8" name="Espace réservé du pied de pag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Espace réservé du titr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 err="1" smtClean="0"/>
              <a:t>Cliquez</a:t>
            </a:r>
            <a:r>
              <a:rPr lang="en-US" noProof="0" dirty="0" smtClean="0"/>
              <a:t> pour modifier les styles du </a:t>
            </a:r>
            <a:r>
              <a:rPr lang="en-US" noProof="0" dirty="0" err="1" smtClean="0"/>
              <a:t>texte</a:t>
            </a:r>
            <a:r>
              <a:rPr lang="en-US" noProof="0" dirty="0" smtClean="0"/>
              <a:t> du masque</a:t>
            </a:r>
          </a:p>
          <a:p>
            <a:pPr lvl="1"/>
            <a:r>
              <a:rPr lang="en-US" noProof="0" dirty="0" err="1" smtClean="0"/>
              <a:t>Deuxième</a:t>
            </a:r>
            <a:r>
              <a:rPr lang="en-US" noProof="0" dirty="0" smtClean="0"/>
              <a:t> </a:t>
            </a:r>
            <a:r>
              <a:rPr lang="en-US" noProof="0" dirty="0" err="1" smtClean="0"/>
              <a:t>niveau</a:t>
            </a:r>
            <a:endParaRPr lang="en-US" noProof="0" dirty="0" smtClean="0"/>
          </a:p>
          <a:p>
            <a:pPr lvl="2"/>
            <a:r>
              <a:rPr lang="en-US" noProof="0" dirty="0" err="1" smtClean="0"/>
              <a:t>Troisième</a:t>
            </a:r>
            <a:r>
              <a:rPr lang="en-US" noProof="0" dirty="0" smtClean="0"/>
              <a:t> </a:t>
            </a:r>
            <a:r>
              <a:rPr lang="en-US" noProof="0" dirty="0" err="1" smtClean="0"/>
              <a:t>niveau</a:t>
            </a:r>
            <a:endParaRPr lang="en-US" noProof="0" dirty="0" smtClean="0"/>
          </a:p>
          <a:p>
            <a:pPr lvl="3"/>
            <a:r>
              <a:rPr lang="en-US" noProof="0" dirty="0" err="1" smtClean="0"/>
              <a:t>Quatrième</a:t>
            </a:r>
            <a:r>
              <a:rPr lang="en-US" noProof="0" dirty="0" smtClean="0"/>
              <a:t> </a:t>
            </a:r>
            <a:r>
              <a:rPr lang="en-US" noProof="0" dirty="0" err="1" smtClean="0"/>
              <a:t>niveau</a:t>
            </a:r>
            <a:endParaRPr lang="en-US" noProof="0" dirty="0" smtClean="0"/>
          </a:p>
          <a:p>
            <a:pPr lvl="4"/>
            <a:r>
              <a:rPr lang="en-US" noProof="0" dirty="0" err="1" smtClean="0"/>
              <a:t>Cinquième</a:t>
            </a:r>
            <a:r>
              <a:rPr lang="en-US" noProof="0" dirty="0" smtClean="0"/>
              <a:t> </a:t>
            </a:r>
            <a:r>
              <a:rPr lang="en-US" noProof="0" dirty="0" err="1" smtClean="0"/>
              <a:t>niveau</a:t>
            </a:r>
            <a:endParaRPr lang="en-US" noProof="0" dirty="0"/>
          </a:p>
        </p:txBody>
      </p:sp>
      <p:pic>
        <p:nvPicPr>
          <p:cNvPr id="1028" name="Picture 2"/>
          <p:cNvPicPr>
            <a:picLocks noChangeAspect="1" noChangeArrowheads="1"/>
          </p:cNvPicPr>
          <p:nvPr/>
        </p:nvPicPr>
        <p:blipFill>
          <a:blip r:embed="rId13" cstate="print"/>
          <a:srcRect l="269" t="20290" r="13968" b="25948"/>
          <a:stretch>
            <a:fillRect/>
          </a:stretch>
        </p:blipFill>
        <p:spPr bwMode="auto">
          <a:xfrm>
            <a:off x="0" y="0"/>
            <a:ext cx="9144000" cy="7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2"/>
          <p:cNvPicPr>
            <a:picLocks noChangeAspect="1" noChangeArrowheads="1"/>
          </p:cNvPicPr>
          <p:nvPr/>
        </p:nvPicPr>
        <p:blipFill>
          <a:blip r:embed="rId13" cstate="print"/>
          <a:srcRect l="269" t="20290" r="13968" b="25948"/>
          <a:stretch>
            <a:fillRect/>
          </a:stretch>
        </p:blipFill>
        <p:spPr bwMode="auto">
          <a:xfrm>
            <a:off x="0" y="6780213"/>
            <a:ext cx="9144000" cy="7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space réservé du pied de page 5"/>
          <p:cNvSpPr>
            <a:spLocks noGrp="1"/>
          </p:cNvSpPr>
          <p:nvPr>
            <p:ph type="ftr" sz="quarter" idx="3"/>
          </p:nvPr>
        </p:nvSpPr>
        <p:spPr>
          <a:xfrm>
            <a:off x="2228850" y="6581775"/>
            <a:ext cx="6400800" cy="2762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Project  # |     Title of the project</a:t>
            </a:r>
            <a:endParaRPr lang="en-US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4"/>
          </p:nvPr>
        </p:nvSpPr>
        <p:spPr>
          <a:xfrm>
            <a:off x="8629650" y="6580188"/>
            <a:ext cx="514350" cy="277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788E00-F875-4D77-9ED4-63F826220AA2}" type="slidenum">
              <a:rPr lang="en-US" noProof="0" smtClean="0"/>
              <a:pPr>
                <a:defRPr/>
              </a:pPr>
              <a:t>‹#›</a:t>
            </a:fld>
            <a:endParaRPr lang="en-US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lang="fr-BE" sz="4400" b="1" kern="1200" dirty="0">
          <a:solidFill>
            <a:schemeClr val="accent2"/>
          </a:solidFill>
          <a:latin typeface="Calibri" pitchFamily="34" charset="0"/>
          <a:ea typeface="+mj-ea"/>
          <a:cs typeface="Arial" pitchFamily="34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C44C4C"/>
          </a:solidFill>
          <a:latin typeface="Calibri" pitchFamily="34" charset="0"/>
          <a:cs typeface="Arial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charset="0"/>
        <a:buNone/>
        <a:defRPr lang="fr-FR" sz="3200" kern="1200" dirty="0">
          <a:solidFill>
            <a:srgbClr val="808080"/>
          </a:solidFill>
          <a:latin typeface="Calibri" pitchFamily="34" charset="0"/>
          <a:ea typeface="+mn-ea"/>
          <a:cs typeface="Times New Roman" pitchFamily="18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lang="fr-FR" sz="2400" kern="1200" dirty="0">
          <a:solidFill>
            <a:schemeClr val="tx1"/>
          </a:solidFill>
          <a:latin typeface="Calibri" pitchFamily="34" charset="0"/>
          <a:ea typeface="+mn-ea"/>
          <a:cs typeface="Arial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lang="fr-FR" sz="2000" kern="1200" dirty="0">
          <a:solidFill>
            <a:schemeClr val="tx1"/>
          </a:solidFill>
          <a:latin typeface="Calibri" pitchFamily="34" charset="0"/>
          <a:ea typeface="+mn-ea"/>
          <a:cs typeface="Arial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lang="fr-BE" sz="2000" kern="1200" dirty="0">
          <a:solidFill>
            <a:schemeClr val="tx1"/>
          </a:solidFill>
          <a:latin typeface="+mn-lt"/>
          <a:ea typeface="+mn-ea"/>
          <a:cs typeface="Arial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lang="fr-BE" kern="1200" dirty="0">
          <a:solidFill>
            <a:schemeClr val="tx1"/>
          </a:solidFill>
          <a:latin typeface="+mn-lt"/>
          <a:ea typeface="+mn-ea"/>
          <a:cs typeface="Arial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png"/><Relationship Id="rId7" Type="http://schemas.openxmlformats.org/officeDocument/2006/relationships/image" Target="../media/image3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jpg"/><Relationship Id="rId4" Type="http://schemas.openxmlformats.org/officeDocument/2006/relationships/image" Target="../media/image27.png"/><Relationship Id="rId9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ous-titre 1"/>
          <p:cNvSpPr>
            <a:spLocks noGrp="1"/>
          </p:cNvSpPr>
          <p:nvPr>
            <p:ph type="subTitle" idx="1"/>
          </p:nvPr>
        </p:nvSpPr>
        <p:spPr bwMode="auto">
          <a:xfrm>
            <a:off x="2058520" y="4313143"/>
            <a:ext cx="6800850" cy="542924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z="2800" dirty="0">
                <a:highlight>
                  <a:srgbClr val="FFFFFF"/>
                </a:highlight>
                <a:latin typeface="Calibri" pitchFamily="34"/>
                <a:ea typeface="Microsoft YaHei" pitchFamily="2"/>
                <a:cs typeface="Times New Roman" pitchFamily="18"/>
              </a:rPr>
              <a:t>A. </a:t>
            </a:r>
            <a:r>
              <a:rPr lang="en-GB" sz="2800" dirty="0" err="1">
                <a:highlight>
                  <a:srgbClr val="FFFFFF"/>
                </a:highlight>
                <a:latin typeface="Calibri" pitchFamily="34"/>
                <a:ea typeface="Microsoft YaHei" pitchFamily="2"/>
                <a:cs typeface="Times New Roman" pitchFamily="18"/>
              </a:rPr>
              <a:t>Camurri</a:t>
            </a:r>
            <a:r>
              <a:rPr lang="en-GB" sz="2800" dirty="0">
                <a:highlight>
                  <a:srgbClr val="FFFFFF"/>
                </a:highlight>
                <a:latin typeface="Calibri" pitchFamily="34"/>
                <a:ea typeface="Microsoft YaHei" pitchFamily="2"/>
                <a:cs typeface="Times New Roman" pitchFamily="18"/>
              </a:rPr>
              <a:t>, M. Mancini, G. Volpe, F. </a:t>
            </a:r>
            <a:r>
              <a:rPr lang="en-GB" sz="2800" dirty="0" err="1">
                <a:highlight>
                  <a:srgbClr val="FFFFFF"/>
                </a:highlight>
                <a:latin typeface="Calibri" pitchFamily="34"/>
                <a:ea typeface="Microsoft YaHei" pitchFamily="2"/>
                <a:cs typeface="Times New Roman" pitchFamily="18"/>
              </a:rPr>
              <a:t>Odone</a:t>
            </a:r>
            <a:endParaRPr lang="en-GB" sz="2800" dirty="0">
              <a:highlight>
                <a:srgbClr val="FFFFFF"/>
              </a:highlight>
              <a:latin typeface="Calibri" pitchFamily="34"/>
              <a:ea typeface="Microsoft YaHei" pitchFamily="2"/>
              <a:cs typeface="Times New Roman" pitchFamily="18"/>
            </a:endParaRPr>
          </a:p>
          <a:p>
            <a:endParaRPr lang="en-US" dirty="0"/>
          </a:p>
        </p:txBody>
      </p:sp>
      <p:sp>
        <p:nvSpPr>
          <p:cNvPr id="23555" name="Titre 2"/>
          <p:cNvSpPr>
            <a:spLocks noGrp="1"/>
          </p:cNvSpPr>
          <p:nvPr>
            <p:ph type="title"/>
          </p:nvPr>
        </p:nvSpPr>
        <p:spPr>
          <a:xfrm>
            <a:off x="1945341" y="2733444"/>
            <a:ext cx="7027209" cy="1533756"/>
          </a:xfrm>
        </p:spPr>
        <p:txBody>
          <a:bodyPr/>
          <a:lstStyle/>
          <a:p>
            <a:r>
              <a:rPr lang="en-GB" sz="3200" dirty="0" smtClean="0">
                <a:solidFill>
                  <a:srgbClr val="C40C42"/>
                </a:solidFill>
                <a:highlight>
                  <a:srgbClr val="FFFFFF"/>
                </a:highlight>
                <a:latin typeface="Calibri"/>
                <a:cs typeface="Times New Roman" pitchFamily="18"/>
              </a:rPr>
              <a:t>Analysis </a:t>
            </a:r>
            <a:r>
              <a:rPr lang="en-GB" sz="3200" dirty="0">
                <a:solidFill>
                  <a:srgbClr val="C40C42"/>
                </a:solidFill>
                <a:highlight>
                  <a:srgbClr val="FFFFFF"/>
                </a:highlight>
                <a:latin typeface="Calibri"/>
                <a:cs typeface="Times New Roman" pitchFamily="18"/>
              </a:rPr>
              <a:t>of the qualities of human </a:t>
            </a:r>
            <a:r>
              <a:rPr lang="en-GB" sz="3200" dirty="0" smtClean="0">
                <a:solidFill>
                  <a:srgbClr val="C40C42"/>
                </a:solidFill>
                <a:highlight>
                  <a:srgbClr val="FFFFFF"/>
                </a:highlight>
                <a:latin typeface="Calibri"/>
                <a:cs typeface="Times New Roman" pitchFamily="18"/>
              </a:rPr>
              <a:t>movement </a:t>
            </a:r>
            <a:r>
              <a:rPr lang="en-GB" sz="3200" dirty="0" smtClean="0">
                <a:solidFill>
                  <a:srgbClr val="C40C42"/>
                </a:solidFill>
                <a:highlight>
                  <a:srgbClr val="FFFFFF"/>
                </a:highlight>
                <a:latin typeface="Calibri"/>
                <a:cs typeface="Arial"/>
              </a:rPr>
              <a:t>in individual </a:t>
            </a:r>
            <a:r>
              <a:rPr lang="en-GB" sz="3200" dirty="0">
                <a:solidFill>
                  <a:srgbClr val="C40C42"/>
                </a:solidFill>
                <a:highlight>
                  <a:srgbClr val="FFFFFF"/>
                </a:highlight>
                <a:latin typeface="Calibri"/>
                <a:cs typeface="Arial"/>
              </a:rPr>
              <a:t>performances</a:t>
            </a:r>
            <a:endParaRPr lang="en-US" sz="3200" dirty="0"/>
          </a:p>
        </p:txBody>
      </p:sp>
      <p:sp>
        <p:nvSpPr>
          <p:cNvPr id="23556" name="Espace réservé du texte 3"/>
          <p:cNvSpPr>
            <a:spLocks noGrp="1"/>
          </p:cNvSpPr>
          <p:nvPr>
            <p:ph type="body" sz="quarter" idx="10"/>
          </p:nvPr>
        </p:nvSpPr>
        <p:spPr bwMode="auto">
          <a:xfrm>
            <a:off x="2934820" y="5009591"/>
            <a:ext cx="5048250" cy="1060450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 smtClean="0"/>
              <a:t>project2@enterface.net </a:t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7486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188259" y="1447358"/>
            <a:ext cx="4137662" cy="45259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400" b="1" dirty="0" smtClean="0">
                <a:solidFill>
                  <a:schemeClr val="tx1"/>
                </a:solidFill>
              </a:rPr>
              <a:t>Project objectives</a:t>
            </a:r>
          </a:p>
          <a:p>
            <a:pPr fontAlgn="auto">
              <a:spcAft>
                <a:spcPts val="0"/>
              </a:spcAft>
              <a:defRPr/>
            </a:pPr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Investigation :</a:t>
            </a:r>
          </a:p>
          <a:p>
            <a:pPr marL="0" lvl="1" indent="0">
              <a:spcBef>
                <a:spcPts val="479"/>
              </a:spcBef>
              <a:buSzPct val="100000"/>
              <a:buNone/>
              <a:tabLst>
                <a:tab pos="0" algn="l"/>
              </a:tabLst>
            </a:pPr>
            <a:endParaRPr lang="en-GB" sz="1100" dirty="0" smtClean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human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movements </a:t>
            </a: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movements expressive qualities </a:t>
            </a: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sensory substitution techniques</a:t>
            </a: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endParaRPr lang="it-IT" sz="18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Application :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None/>
              <a:tabLst>
                <a:tab pos="0" algn="l"/>
              </a:tabLst>
            </a:pPr>
            <a:endParaRPr lang="en-GB" sz="11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enable blind people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to perceive 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bodily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movement</a:t>
            </a:r>
          </a:p>
          <a:p>
            <a:pPr marL="266700" lvl="2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endParaRPr lang="en-GB" sz="1200" dirty="0" smtClean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None/>
              <a:tabLst>
                <a:tab pos="0" algn="l"/>
              </a:tabLst>
            </a:pPr>
            <a:endParaRPr lang="en-GB" dirty="0" smtClean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266700" lvl="2" indent="0">
              <a:spcBef>
                <a:spcPts val="479"/>
              </a:spcBef>
              <a:buSzPct val="100000"/>
              <a:buNone/>
              <a:tabLst>
                <a:tab pos="0" algn="l"/>
              </a:tabLst>
            </a:pPr>
            <a:endParaRPr lang="it-IT" dirty="0" smtClean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endParaRPr lang="en-GB" dirty="0" smtClean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None/>
              <a:tabLst>
                <a:tab pos="0" algn="l"/>
              </a:tabLst>
            </a:pP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fontAlgn="auto">
              <a:spcAft>
                <a:spcPts val="0"/>
              </a:spcAft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2771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cs typeface="Arial" charset="0"/>
              </a:rPr>
              <a:t>Context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xfrm>
            <a:off x="2228849" y="6581775"/>
            <a:ext cx="6332445" cy="2762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 smtClean="0"/>
              <a:t>Project  2 |	</a:t>
            </a:r>
            <a:r>
              <a:rPr lang="en-GB" dirty="0" smtClean="0"/>
              <a:t>Analysis </a:t>
            </a:r>
            <a:r>
              <a:rPr lang="en-GB" dirty="0"/>
              <a:t>of the qualities of human movement in individual performances</a:t>
            </a:r>
            <a:endParaRPr lang="en-US" dirty="0"/>
          </a:p>
        </p:txBody>
      </p:sp>
      <p:pic>
        <p:nvPicPr>
          <p:cNvPr id="32774" name="Picture 4"/>
          <p:cNvPicPr>
            <a:picLocks noChangeAspect="1" noChangeArrowheads="1"/>
          </p:cNvPicPr>
          <p:nvPr/>
        </p:nvPicPr>
        <p:blipFill>
          <a:blip r:embed="rId3" cstate="print"/>
          <a:srcRect l="48387"/>
          <a:stretch>
            <a:fillRect/>
          </a:stretch>
        </p:blipFill>
        <p:spPr bwMode="auto">
          <a:xfrm>
            <a:off x="-674594" y="3403507"/>
            <a:ext cx="38100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921" y="1626045"/>
            <a:ext cx="4360879" cy="416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0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9950"/>
          </a:xfrm>
        </p:spPr>
        <p:txBody>
          <a:bodyPr/>
          <a:lstStyle/>
          <a:p>
            <a:r>
              <a:rPr lang="en-GB" sz="3600" dirty="0">
                <a:solidFill>
                  <a:srgbClr val="C40C42"/>
                </a:solidFill>
                <a:highlight>
                  <a:srgbClr val="FFFFFF"/>
                </a:highlight>
                <a:latin typeface="Calibri" pitchFamily="34"/>
                <a:ea typeface="Microsoft YaHei" pitchFamily="2"/>
                <a:cs typeface="Arial"/>
              </a:rPr>
              <a:t>Movement Features Considered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</a:t>
            </a:r>
            <a:r>
              <a:rPr lang="en-US" dirty="0" smtClean="0"/>
              <a:t>2 </a:t>
            </a:r>
            <a:r>
              <a:rPr lang="en-US" dirty="0"/>
              <a:t>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86662"/>
            <a:ext cx="8229600" cy="4252138"/>
          </a:xfrm>
        </p:spPr>
        <p:txBody>
          <a:bodyPr>
            <a:normAutofit/>
          </a:bodyPr>
          <a:lstStyle/>
          <a:p>
            <a:pPr lvl="0" algn="just">
              <a:spcBef>
                <a:spcPts val="641"/>
              </a:spcBef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We are considering three different kinds of characteristics of the dynamic of a movement</a:t>
            </a:r>
          </a:p>
          <a:p>
            <a:pPr lvl="0">
              <a:spcBef>
                <a:spcPts val="641"/>
              </a:spcBef>
              <a:tabLst>
                <a:tab pos="0" algn="l"/>
              </a:tabLst>
            </a:pP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Is it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fluid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or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rigid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?</a:t>
            </a: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endParaRPr lang="en-GB" sz="15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With how much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energy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is the subject performing the movement?</a:t>
            </a: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endParaRPr lang="en-GB" sz="1500" dirty="0">
              <a:solidFill>
                <a:srgbClr val="000000"/>
              </a:solidFill>
              <a:highlight>
                <a:srgbClr val="FFFFFF"/>
              </a:highlight>
              <a:latin typeface="Calibri" pitchFamily="34"/>
              <a:cs typeface="Arial" pitchFamily="34"/>
            </a:endParaRPr>
          </a:p>
          <a:p>
            <a:pPr marL="0" lvl="1" indent="0">
              <a:spcBef>
                <a:spcPts val="479"/>
              </a:spcBef>
              <a:buSzPct val="100000"/>
              <a:buFont typeface="Wingdings" pitchFamily="2"/>
              <a:buChar char=""/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Could we spot an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impulsive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behaviour within the execution of the movement?</a:t>
            </a:r>
          </a:p>
        </p:txBody>
      </p:sp>
    </p:spTree>
    <p:extLst>
      <p:ext uri="{BB962C8B-B14F-4D97-AF65-F5344CB8AC3E}">
        <p14:creationId xmlns:p14="http://schemas.microsoft.com/office/powerpoint/2010/main" val="422990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9950"/>
          </a:xfrm>
        </p:spPr>
        <p:txBody>
          <a:bodyPr/>
          <a:lstStyle/>
          <a:p>
            <a:r>
              <a:rPr lang="en-GB" sz="3600" dirty="0">
                <a:solidFill>
                  <a:srgbClr val="C40C42"/>
                </a:solidFill>
                <a:highlight>
                  <a:srgbClr val="FFFFFF"/>
                </a:highlight>
                <a:latin typeface="Calibri" pitchFamily="34"/>
                <a:ea typeface="Microsoft YaHei" pitchFamily="2"/>
                <a:cs typeface="Arial"/>
              </a:rPr>
              <a:t>Extraction Techniques (accelerometers)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</a:t>
            </a:r>
            <a:r>
              <a:rPr lang="en-US" dirty="0" smtClean="0"/>
              <a:t>2 </a:t>
            </a:r>
            <a:r>
              <a:rPr lang="en-US" dirty="0"/>
              <a:t>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225297"/>
            <a:ext cx="8229600" cy="1284821"/>
          </a:xfrm>
        </p:spPr>
        <p:txBody>
          <a:bodyPr>
            <a:normAutofit/>
          </a:bodyPr>
          <a:lstStyle/>
          <a:p>
            <a:pPr lvl="0" algn="just">
              <a:spcBef>
                <a:spcPts val="641"/>
              </a:spcBef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Starting from the data available from the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accelerometers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 we 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extract some characteristics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of the dynamics of the movements analysed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576" y="2827211"/>
            <a:ext cx="7270376" cy="321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55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9950"/>
          </a:xfrm>
        </p:spPr>
        <p:txBody>
          <a:bodyPr/>
          <a:lstStyle/>
          <a:p>
            <a:r>
              <a:rPr lang="en-GB" sz="3600" dirty="0">
                <a:solidFill>
                  <a:srgbClr val="C40C42"/>
                </a:solidFill>
                <a:highlight>
                  <a:srgbClr val="FFFFFF"/>
                </a:highlight>
                <a:latin typeface="Calibri" pitchFamily="34"/>
                <a:ea typeface="Microsoft YaHei" pitchFamily="2"/>
                <a:cs typeface="Arial"/>
              </a:rPr>
              <a:t>Extraction Techniques (video sequences)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8235" y="1323910"/>
            <a:ext cx="8229600" cy="1284821"/>
          </a:xfrm>
        </p:spPr>
        <p:txBody>
          <a:bodyPr>
            <a:normAutofit/>
          </a:bodyPr>
          <a:lstStyle/>
          <a:p>
            <a:pPr lvl="0" algn="just">
              <a:spcBef>
                <a:spcPts val="641"/>
              </a:spcBef>
              <a:tabLst>
                <a:tab pos="0" algn="l"/>
              </a:tabLst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Evaluating the behaviour of the 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optical flow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 pitchFamily="34"/>
                <a:cs typeface="Arial" pitchFamily="34"/>
              </a:rPr>
              <a:t>between each pair of frames of the sequence considered, by analysing the evolution of the resulting histogram of the optical flow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606"/>
          <a:stretch/>
        </p:blipFill>
        <p:spPr>
          <a:xfrm>
            <a:off x="153025" y="2696081"/>
            <a:ext cx="9179859" cy="3167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5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Interactive </a:t>
            </a:r>
            <a:r>
              <a:rPr lang="en-US" sz="3600" dirty="0" err="1" smtClean="0">
                <a:cs typeface="Arial" charset="0"/>
              </a:rPr>
              <a:t>Sonification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225297"/>
            <a:ext cx="8172450" cy="1067213"/>
          </a:xfrm>
        </p:spPr>
        <p:txBody>
          <a:bodyPr>
            <a:normAutofit fontScale="92500"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Definition</a:t>
            </a:r>
            <a:r>
              <a:rPr lang="en-US" dirty="0" smtClean="0">
                <a:solidFill>
                  <a:schemeClr val="tx1"/>
                </a:solidFill>
              </a:rPr>
              <a:t>: data exploration by </a:t>
            </a:r>
            <a:r>
              <a:rPr lang="en-US" dirty="0">
                <a:solidFill>
                  <a:schemeClr val="tx1"/>
                </a:solidFill>
              </a:rPr>
              <a:t>interactively </a:t>
            </a:r>
            <a:r>
              <a:rPr lang="en-US" dirty="0" smtClean="0">
                <a:solidFill>
                  <a:schemeClr val="tx1"/>
                </a:solidFill>
              </a:rPr>
              <a:t>manipulating the </a:t>
            </a:r>
            <a:r>
              <a:rPr lang="en-US" dirty="0">
                <a:solidFill>
                  <a:schemeClr val="tx1"/>
                </a:solidFill>
              </a:rPr>
              <a:t>data’s transformation into </a:t>
            </a:r>
            <a:r>
              <a:rPr lang="en-US" dirty="0" smtClean="0">
                <a:solidFill>
                  <a:schemeClr val="tx1"/>
                </a:solidFill>
              </a:rPr>
              <a:t>sound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28883" y="2709992"/>
            <a:ext cx="2084832" cy="1115568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Data from accelerometers, webcam</a:t>
            </a:r>
            <a:endParaRPr lang="it-IT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763" y="4010586"/>
            <a:ext cx="1553464" cy="1553464"/>
          </a:xfrm>
          <a:prstGeom prst="rect">
            <a:avLst/>
          </a:prstGeom>
        </p:spPr>
      </p:pic>
      <p:sp>
        <p:nvSpPr>
          <p:cNvPr id="11" name="Curved Up Arrow 10"/>
          <p:cNvSpPr/>
          <p:nvPr/>
        </p:nvSpPr>
        <p:spPr>
          <a:xfrm rot="16959681">
            <a:off x="2365325" y="3896815"/>
            <a:ext cx="967237" cy="392142"/>
          </a:xfrm>
          <a:prstGeom prst="curvedUp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403274">
            <a:off x="307213" y="3634015"/>
            <a:ext cx="551304" cy="901460"/>
          </a:xfrm>
          <a:prstGeom prst="rect">
            <a:avLst/>
          </a:prstGeom>
        </p:spPr>
      </p:pic>
      <p:sp>
        <p:nvSpPr>
          <p:cNvPr id="13" name="Right Arrow 12"/>
          <p:cNvSpPr/>
          <p:nvPr/>
        </p:nvSpPr>
        <p:spPr>
          <a:xfrm>
            <a:off x="2869999" y="3139760"/>
            <a:ext cx="676656" cy="21031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0" name="Right Arrow 19"/>
          <p:cNvSpPr/>
          <p:nvPr/>
        </p:nvSpPr>
        <p:spPr>
          <a:xfrm>
            <a:off x="6298476" y="3139760"/>
            <a:ext cx="676656" cy="21031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6359" y="4004662"/>
            <a:ext cx="2169282" cy="165256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85" t="5863" b="9431"/>
          <a:stretch/>
        </p:blipFill>
        <p:spPr>
          <a:xfrm>
            <a:off x="7104672" y="2530890"/>
            <a:ext cx="1556561" cy="1473772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3668435" y="2695610"/>
            <a:ext cx="2516886" cy="1129950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Transformation</a:t>
            </a:r>
            <a:endParaRPr lang="it-IT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-30163"/>
            <a:ext cx="8229600" cy="1143000"/>
          </a:xfrm>
        </p:spPr>
        <p:txBody>
          <a:bodyPr/>
          <a:lstStyle/>
          <a:p>
            <a:r>
              <a:rPr lang="en-US" dirty="0">
                <a:cs typeface="Arial" charset="0"/>
              </a:rPr>
              <a:t>System architecture</a:t>
            </a: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</a:t>
            </a:r>
            <a:r>
              <a:rPr lang="en-US" dirty="0" smtClean="0"/>
              <a:t>2 </a:t>
            </a:r>
            <a:r>
              <a:rPr lang="en-US" dirty="0"/>
              <a:t>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pic>
        <p:nvPicPr>
          <p:cNvPr id="32774" name="Picture 4"/>
          <p:cNvPicPr>
            <a:picLocks noChangeAspect="1" noChangeArrowheads="1"/>
          </p:cNvPicPr>
          <p:nvPr/>
        </p:nvPicPr>
        <p:blipFill>
          <a:blip r:embed="rId3" cstate="print"/>
          <a:srcRect l="48387"/>
          <a:stretch>
            <a:fillRect/>
          </a:stretch>
        </p:blipFill>
        <p:spPr bwMode="auto">
          <a:xfrm>
            <a:off x="-674594" y="3403507"/>
            <a:ext cx="38100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94" y="1149538"/>
            <a:ext cx="8355106" cy="511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1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57200" y="335020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Experiment: Testing and </a:t>
            </a:r>
            <a:br>
              <a:rPr lang="en-US" sz="3600" dirty="0" smtClean="0">
                <a:cs typeface="Arial" charset="0"/>
              </a:rPr>
            </a:br>
            <a:r>
              <a:rPr lang="en-US" sz="3600" dirty="0" smtClean="0">
                <a:cs typeface="Arial" charset="0"/>
              </a:rPr>
              <a:t>Validation of the System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321"/>
            <a:ext cx="8778240" cy="832104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Investigation of the user’s </a:t>
            </a:r>
            <a:r>
              <a:rPr lang="en-US" sz="2400" dirty="0">
                <a:solidFill>
                  <a:schemeClr val="tx1"/>
                </a:solidFill>
              </a:rPr>
              <a:t>capabilities and sensibility in recognizing individual movement qualities by means of the auditory modality</a:t>
            </a:r>
            <a:endParaRPr lang="it-IT" sz="2400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825" y="2249425"/>
            <a:ext cx="7372350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69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48574" y="352272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Experiment: Testing and </a:t>
            </a:r>
            <a:br>
              <a:rPr lang="en-US" sz="3600" dirty="0" smtClean="0">
                <a:cs typeface="Arial" charset="0"/>
              </a:rPr>
            </a:br>
            <a:r>
              <a:rPr lang="en-US" sz="3600" dirty="0" smtClean="0">
                <a:cs typeface="Arial" charset="0"/>
              </a:rPr>
              <a:t>Validation of the System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1830282"/>
            <a:ext cx="8778240" cy="3739896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Q1</a:t>
            </a:r>
            <a:r>
              <a:rPr lang="en-GB" sz="2400" dirty="0">
                <a:solidFill>
                  <a:schemeClr val="tx1"/>
                </a:solidFill>
              </a:rPr>
              <a:t>: Is it possible for the user to understand the </a:t>
            </a:r>
            <a:r>
              <a:rPr lang="en-GB" sz="2400" b="1" dirty="0">
                <a:solidFill>
                  <a:schemeClr val="tx1"/>
                </a:solidFill>
              </a:rPr>
              <a:t>mapping</a:t>
            </a:r>
            <a:r>
              <a:rPr lang="en-GB" sz="2400" dirty="0">
                <a:solidFill>
                  <a:schemeClr val="tx1"/>
                </a:solidFill>
              </a:rPr>
              <a:t> between his </a:t>
            </a:r>
            <a:r>
              <a:rPr lang="en-GB" sz="2400" b="1" dirty="0">
                <a:solidFill>
                  <a:schemeClr val="tx1"/>
                </a:solidFill>
              </a:rPr>
              <a:t>movement qualities </a:t>
            </a:r>
            <a:r>
              <a:rPr lang="en-GB" sz="2400" dirty="0">
                <a:solidFill>
                  <a:schemeClr val="tx1"/>
                </a:solidFill>
              </a:rPr>
              <a:t>(fluid – rigid, low energy – high energy, impulsive movements) and the associated </a:t>
            </a:r>
            <a:r>
              <a:rPr lang="en-GB" sz="2400" b="1" dirty="0" err="1">
                <a:solidFill>
                  <a:schemeClr val="tx1"/>
                </a:solidFill>
              </a:rPr>
              <a:t>sonifications</a:t>
            </a:r>
            <a:r>
              <a:rPr lang="en-GB" sz="2400" dirty="0">
                <a:solidFill>
                  <a:schemeClr val="tx1"/>
                </a:solidFill>
              </a:rPr>
              <a:t> while exploring the feature space?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Q2:</a:t>
            </a:r>
            <a:r>
              <a:rPr lang="en-GB" sz="2400" dirty="0">
                <a:solidFill>
                  <a:schemeClr val="tx1"/>
                </a:solidFill>
              </a:rPr>
              <a:t> Given a particular movement feature, which </a:t>
            </a:r>
            <a:r>
              <a:rPr lang="en-GB" sz="2400" b="1" dirty="0">
                <a:solidFill>
                  <a:schemeClr val="tx1"/>
                </a:solidFill>
              </a:rPr>
              <a:t>is the sound that represents it the most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Q3</a:t>
            </a:r>
            <a:r>
              <a:rPr lang="en-GB" sz="2400" dirty="0">
                <a:solidFill>
                  <a:schemeClr val="tx1"/>
                </a:solidFill>
              </a:rPr>
              <a:t> Is it possible for the user to </a:t>
            </a:r>
            <a:r>
              <a:rPr lang="en-GB" sz="2400" b="1" dirty="0">
                <a:solidFill>
                  <a:schemeClr val="tx1"/>
                </a:solidFill>
              </a:rPr>
              <a:t>distinguish</a:t>
            </a:r>
            <a:r>
              <a:rPr lang="en-GB" sz="2400" dirty="0">
                <a:solidFill>
                  <a:schemeClr val="tx1"/>
                </a:solidFill>
              </a:rPr>
              <a:t> the proposed movement qualities only </a:t>
            </a:r>
            <a:r>
              <a:rPr lang="en-GB" sz="2400" b="1" dirty="0">
                <a:solidFill>
                  <a:schemeClr val="tx1"/>
                </a:solidFill>
              </a:rPr>
              <a:t>through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b="1" dirty="0">
                <a:solidFill>
                  <a:schemeClr val="tx1"/>
                </a:solidFill>
              </a:rPr>
              <a:t>the auditory domain 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pPr marL="457200" indent="-457200">
              <a:buAutoNum type="arabicPeriod"/>
            </a:pPr>
            <a:endParaRPr lang="it-IT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7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537210" y="164910"/>
            <a:ext cx="8092440" cy="47517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Experiment (I)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617" y="1016138"/>
            <a:ext cx="6685625" cy="556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58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537210" y="164910"/>
            <a:ext cx="8092440" cy="47517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Equipment 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151" y="1037307"/>
            <a:ext cx="6934044" cy="485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0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537210" y="164910"/>
            <a:ext cx="8092440" cy="47517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Experiment (II)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373" y="1184491"/>
            <a:ext cx="9174373" cy="4557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2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537210" y="164910"/>
            <a:ext cx="8092440" cy="47517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Collected Feedbacks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 l="48387"/>
          <a:stretch>
            <a:fillRect/>
          </a:stretch>
        </p:blipFill>
        <p:spPr bwMode="auto">
          <a:xfrm>
            <a:off x="4838700" y="3833813"/>
            <a:ext cx="38100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82599511"/>
              </p:ext>
            </p:extLst>
          </p:nvPr>
        </p:nvGraphicFramePr>
        <p:xfrm>
          <a:off x="584790" y="959575"/>
          <a:ext cx="7836195" cy="50566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3589020" y="6087204"/>
            <a:ext cx="914400" cy="329185"/>
          </a:xfrm>
          <a:prstGeom prst="rect">
            <a:avLst/>
          </a:prstGeom>
        </p:spPr>
        <p:txBody>
          <a:bodyPr vert="horz" wrap="none" lIns="91440" tIns="45720" rIns="91440" bIns="45720" rtlCol="0">
            <a:normAutofit fontScale="92500" lnSpcReduction="10000"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lang="en-GB" b="1" dirty="0" smtClean="0">
                <a:solidFill>
                  <a:sysClr val="windowText" lastClr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en-GB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ot</a:t>
            </a:r>
            <a:r>
              <a:rPr kumimoji="0" lang="en-GB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at all</a:t>
            </a:r>
            <a:endParaRPr kumimoji="0" lang="it-IT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635240" y="6050055"/>
            <a:ext cx="914400" cy="329185"/>
          </a:xfrm>
          <a:prstGeom prst="rect">
            <a:avLst/>
          </a:prstGeom>
        </p:spPr>
        <p:txBody>
          <a:bodyPr vert="horz" wrap="none" lIns="91440" tIns="45720" rIns="91440" bIns="45720" rtlCol="0">
            <a:normAutofit fontScale="92500" lnSpcReduction="10000"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lang="en-GB" b="1" dirty="0">
                <a:solidFill>
                  <a:sysClr val="windowText" lastClr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en-GB" b="1" noProof="0" dirty="0" err="1" smtClean="0">
                <a:solidFill>
                  <a:sysClr val="windowText" lastClr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ery</a:t>
            </a:r>
            <a:r>
              <a:rPr lang="en-GB" b="1" noProof="0" dirty="0" smtClean="0">
                <a:solidFill>
                  <a:sysClr val="windowText" lastClr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much</a:t>
            </a:r>
            <a:endParaRPr kumimoji="0" lang="it-IT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465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537210" y="164910"/>
            <a:ext cx="8092440" cy="47517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Collected Feedbacks (II)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28600" y="987552"/>
            <a:ext cx="8641080" cy="5321808"/>
          </a:xfrm>
          <a:prstGeom prst="rect">
            <a:avLst/>
          </a:prstGeom>
        </p:spPr>
        <p:txBody>
          <a:bodyPr vert="horz" wrap="none" lIns="91440" tIns="45720" rIns="91440" bIns="45720" rtlCol="0">
            <a:norm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lang="en-GB" sz="2800" u="sng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Sound</a:t>
            </a:r>
            <a:r>
              <a:rPr lang="en-GB" sz="2800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responsive to the movements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easy to manipulate</a:t>
            </a: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Learning</a:t>
            </a:r>
            <a:r>
              <a:rPr kumimoji="0" lang="en-GB" sz="2800" b="0" i="0" u="sng" strike="noStrike" kern="1200" cap="none" spc="0" normalizeH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of the System</a:t>
            </a:r>
            <a:endParaRPr lang="en-GB" sz="2800" dirty="0">
              <a:solidFill>
                <a:schemeClr val="accent2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interesting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r>
              <a:rPr kumimoji="0" lang="en-GB" sz="2800" b="0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ntuitive</a:t>
            </a:r>
            <a:endParaRPr kumimoji="0" lang="en-GB" sz="2800" b="0" i="0" u="none" strike="noStrike" kern="1200" cap="none" spc="0" normalizeH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not confusing</a:t>
            </a: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lang="en-GB" sz="2800" u="sng" baseline="0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Features</a:t>
            </a:r>
            <a:r>
              <a:rPr lang="en-GB" sz="2800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easy to differentiate between movements features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noticeable difference between using one or more limbs</a:t>
            </a: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lang="en-GB" sz="2800" u="sng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Equipment</a:t>
            </a:r>
            <a:r>
              <a:rPr lang="en-GB" sz="2800" dirty="0" smtClean="0">
                <a:solidFill>
                  <a:schemeClr val="accent2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en-GB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comfortable enough </a:t>
            </a:r>
          </a:p>
          <a:p>
            <a:pPr marL="457200" marR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it-IT" sz="2800" b="0" i="0" u="none" strike="noStrike" kern="1200" cap="none" spc="0" normalizeH="0" baseline="0" noProof="0" dirty="0" smtClean="0">
              <a:ln>
                <a:noFill/>
              </a:ln>
              <a:solidFill>
                <a:srgbClr val="80808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95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har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7716858"/>
              </p:ext>
            </p:extLst>
          </p:nvPr>
        </p:nvGraphicFramePr>
        <p:xfrm>
          <a:off x="4316461" y="1633789"/>
          <a:ext cx="4480560" cy="33708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228600" y="274638"/>
            <a:ext cx="8494730" cy="429450"/>
          </a:xfrm>
        </p:spPr>
        <p:txBody>
          <a:bodyPr/>
          <a:lstStyle/>
          <a:p>
            <a:r>
              <a:rPr lang="en-US" sz="3600" dirty="0">
                <a:solidFill>
                  <a:srgbClr val="C40C42"/>
                </a:solidFill>
                <a:cs typeface="Arial" charset="0"/>
              </a:rPr>
              <a:t>System Evaluation: </a:t>
            </a:r>
            <a:r>
              <a:rPr lang="en-US" sz="2800" dirty="0">
                <a:solidFill>
                  <a:srgbClr val="C40C42"/>
                </a:solidFill>
                <a:cs typeface="Arial" charset="0"/>
              </a:rPr>
              <a:t>Fluid/Rigid </a:t>
            </a:r>
            <a:r>
              <a:rPr lang="en-US" sz="2800" dirty="0" smtClean="0">
                <a:solidFill>
                  <a:srgbClr val="C40C42"/>
                </a:solidFill>
                <a:cs typeface="Arial" charset="0"/>
              </a:rPr>
              <a:t>– Low/High Energy</a:t>
            </a:r>
            <a:endParaRPr lang="en-US" sz="28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32847131"/>
              </p:ext>
            </p:extLst>
          </p:nvPr>
        </p:nvGraphicFramePr>
        <p:xfrm>
          <a:off x="194310" y="1610144"/>
          <a:ext cx="4069080" cy="32001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46842" y="1110994"/>
            <a:ext cx="4846320" cy="502920"/>
          </a:xfrm>
          <a:prstGeom prst="rect">
            <a:avLst/>
          </a:prstGeom>
        </p:spPr>
        <p:txBody>
          <a:bodyPr vert="horz" wrap="none" lIns="91440" tIns="45720" rIns="91440" bIns="45720" rtlCol="0">
            <a:norm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Fluid/Rigid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movements - Low/High Energy</a:t>
            </a:r>
            <a:endParaRPr kumimoji="0" lang="it-IT" sz="2000" b="0" i="0" u="none" strike="noStrike" kern="1200" cap="none" spc="0" normalizeH="0" baseline="0" noProof="0" dirty="0" smtClean="0">
              <a:ln>
                <a:noFill/>
              </a:ln>
              <a:solidFill>
                <a:srgbClr val="80808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429250" y="1110994"/>
            <a:ext cx="3294080" cy="502920"/>
          </a:xfrm>
          <a:prstGeom prst="rect">
            <a:avLst/>
          </a:prstGeom>
        </p:spPr>
        <p:txBody>
          <a:bodyPr vert="horz" wrap="none" lIns="91440" tIns="45720" rIns="91440" bIns="45720" rtlCol="0">
            <a:norm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Low/High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Energy Movements</a:t>
            </a:r>
            <a:endParaRPr kumimoji="0" lang="it-IT" sz="2000" b="0" i="0" u="none" strike="noStrike" kern="1200" cap="none" spc="0" normalizeH="0" baseline="0" noProof="0" dirty="0" smtClean="0">
              <a:ln>
                <a:noFill/>
              </a:ln>
              <a:solidFill>
                <a:srgbClr val="80808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69264" y="5093208"/>
            <a:ext cx="914400" cy="914400"/>
          </a:xfrm>
          <a:prstGeom prst="rect">
            <a:avLst/>
          </a:prstGeom>
        </p:spPr>
        <p:txBody>
          <a:bodyPr vert="horz" wrap="none" lIns="91440" tIns="45720" rIns="91440" bIns="45720" rtlCol="0">
            <a:norm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it-IT" sz="2800" b="0" i="0" u="none" strike="noStrike" kern="1200" cap="none" spc="0" normalizeH="0" baseline="0" noProof="0" dirty="0" smtClean="0">
              <a:ln>
                <a:noFill/>
              </a:ln>
              <a:solidFill>
                <a:srgbClr val="80808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897" y="5146178"/>
            <a:ext cx="7946136" cy="808459"/>
          </a:xfrm>
          <a:prstGeom prst="rect">
            <a:avLst/>
          </a:prstGeom>
        </p:spPr>
        <p:txBody>
          <a:bodyPr vert="horz" wrap="none" lIns="91440" tIns="45720" rIns="91440" bIns="45720" rtlCol="0">
            <a:normAutofit lnSpcReduction="10000"/>
          </a:bodyPr>
          <a:lstStyle/>
          <a:p>
            <a:pPr marR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Sounds generated by the system resulted to intuitive for </a:t>
            </a:r>
          </a:p>
          <a:p>
            <a:pPr marR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the use</a:t>
            </a:r>
            <a:r>
              <a:rPr lang="it-IT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rs with or without training</a:t>
            </a:r>
            <a:endParaRPr lang="en-GB" sz="2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51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228600" y="274638"/>
            <a:ext cx="8321040" cy="4294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System Evaluation: </a:t>
            </a:r>
            <a:r>
              <a:rPr lang="en-US" sz="2800" dirty="0" smtClean="0">
                <a:cs typeface="Arial" charset="0"/>
              </a:rPr>
              <a:t>Fluid/Rigid Movements</a:t>
            </a:r>
            <a:endParaRPr lang="en-US" sz="28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32774" name="Picture 4"/>
          <p:cNvPicPr>
            <a:picLocks noChangeAspect="1" noChangeArrowheads="1"/>
          </p:cNvPicPr>
          <p:nvPr/>
        </p:nvPicPr>
        <p:blipFill>
          <a:blip r:embed="rId2" cstate="print"/>
          <a:srcRect l="48387"/>
          <a:stretch>
            <a:fillRect/>
          </a:stretch>
        </p:blipFill>
        <p:spPr bwMode="auto">
          <a:xfrm>
            <a:off x="4838700" y="3833813"/>
            <a:ext cx="38100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afiek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50936997"/>
              </p:ext>
            </p:extLst>
          </p:nvPr>
        </p:nvGraphicFramePr>
        <p:xfrm>
          <a:off x="2139695" y="868680"/>
          <a:ext cx="5157575" cy="47950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154451" y="5714002"/>
            <a:ext cx="8401050" cy="916441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Sonification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of </a:t>
            </a:r>
            <a:r>
              <a:rPr lang="en-GB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igid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movements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with low energy was significantly </a:t>
            </a: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better recognized after the training</a:t>
            </a:r>
            <a:endParaRPr kumimoji="0" lang="it-IT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85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228600" y="274638"/>
            <a:ext cx="8321040" cy="4294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System Evaluation: </a:t>
            </a:r>
            <a:r>
              <a:rPr lang="en-US" sz="2800" dirty="0" smtClean="0">
                <a:cs typeface="Arial" charset="0"/>
              </a:rPr>
              <a:t>Fluid/Rigid Movements</a:t>
            </a:r>
            <a:endParaRPr lang="en-US" sz="28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32774" name="Picture 4"/>
          <p:cNvPicPr>
            <a:picLocks noChangeAspect="1" noChangeArrowheads="1"/>
          </p:cNvPicPr>
          <p:nvPr/>
        </p:nvPicPr>
        <p:blipFill>
          <a:blip r:embed="rId2" cstate="print"/>
          <a:srcRect l="48387"/>
          <a:stretch>
            <a:fillRect/>
          </a:stretch>
        </p:blipFill>
        <p:spPr bwMode="auto">
          <a:xfrm>
            <a:off x="4838700" y="3993301"/>
            <a:ext cx="38100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afiek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11012883"/>
              </p:ext>
            </p:extLst>
          </p:nvPr>
        </p:nvGraphicFramePr>
        <p:xfrm>
          <a:off x="5887570" y="2897411"/>
          <a:ext cx="3256430" cy="3593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509261"/>
              </p:ext>
            </p:extLst>
          </p:nvPr>
        </p:nvGraphicFramePr>
        <p:xfrm>
          <a:off x="228600" y="1000185"/>
          <a:ext cx="5524499" cy="42506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554"/>
                <a:gridCol w="923012"/>
                <a:gridCol w="827997"/>
                <a:gridCol w="814422"/>
                <a:gridCol w="719407"/>
                <a:gridCol w="678685"/>
                <a:gridCol w="814422"/>
              </a:tblGrid>
              <a:tr h="217491">
                <a:tc gridSpan="7">
                  <a:txBody>
                    <a:bodyPr/>
                    <a:lstStyle/>
                    <a:p>
                      <a:pPr algn="ctr" fontAlgn="ctr"/>
                      <a:r>
                        <a:rPr lang="it-IT" sz="1200" u="none" strike="noStrike" dirty="0">
                          <a:effectLst/>
                        </a:rPr>
                        <a:t>ANOVA</a:t>
                      </a:r>
                      <a:endParaRPr lang="it-IT" sz="1200" b="1" i="0" u="none" strike="noStrike" dirty="0">
                        <a:solidFill>
                          <a:srgbClr val="000000"/>
                        </a:solidFill>
                        <a:effectLst/>
                        <a:latin typeface="Arial Bold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</a:tr>
              <a:tr h="365385">
                <a:tc gridSpan="2">
                  <a:txBody>
                    <a:bodyPr/>
                    <a:lstStyle/>
                    <a:p>
                      <a:pPr algn="l" fontAlgn="b"/>
                      <a:r>
                        <a:rPr lang="it-IT" sz="1200" u="none" strike="noStrike" dirty="0">
                          <a:effectLst/>
                        </a:rPr>
                        <a:t> 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t-IT" sz="1200" u="none" strike="noStrike">
                          <a:effectLst/>
                        </a:rPr>
                        <a:t>Sum of Squares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t-IT" sz="1200" u="none" strike="noStrike">
                          <a:effectLst/>
                        </a:rPr>
                        <a:t>df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t-IT" sz="1200" u="none" strike="noStrike">
                          <a:effectLst/>
                        </a:rPr>
                        <a:t>Mean Square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t-IT" sz="1200" u="none" strike="noStrike">
                          <a:effectLst/>
                        </a:rPr>
                        <a:t>F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t-IT" sz="1200" u="none" strike="noStrike" dirty="0">
                          <a:effectLst/>
                        </a:rPr>
                        <a:t>Sig.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9286">
                <a:tc rowSpan="3"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Rigidity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Low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Energy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Between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.417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.417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10.015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.004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Within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.958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23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.042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08792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Total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1.375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24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rowSpan="3"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Rigidity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High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Energy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Between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.000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1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.000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.007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.933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Within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1.375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23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.060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08792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Total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1.375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24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rowSpan="3"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Fluidity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Low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Energy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Between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.065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.065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1.659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.210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Within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.895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23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.039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08792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Total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.960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24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 dirty="0">
                          <a:effectLst/>
                        </a:rPr>
                        <a:t> 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rowSpan="3"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Fluidity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High</a:t>
                      </a:r>
                    </a:p>
                    <a:p>
                      <a:pPr algn="l" fontAlgn="t"/>
                      <a:r>
                        <a:rPr lang="it-IT" sz="1200" u="none" strike="noStrike" dirty="0" smtClean="0">
                          <a:effectLst/>
                        </a:rPr>
                        <a:t>Energy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Between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.010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1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.010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.131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.720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0587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Within Groups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1.750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 dirty="0">
                          <a:effectLst/>
                        </a:rPr>
                        <a:t>23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.076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17491">
                <a:tc v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it-IT" sz="1200" u="none" strike="noStrike">
                          <a:effectLst/>
                        </a:rPr>
                        <a:t>Total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1.760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it-IT" sz="1200" u="none" strike="noStrike">
                          <a:effectLst/>
                        </a:rPr>
                        <a:t>24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>
                          <a:effectLst/>
                        </a:rPr>
                        <a:t> </a:t>
                      </a:r>
                      <a:endParaRPr lang="it-IT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200" u="none" strike="noStrike" dirty="0">
                          <a:effectLst/>
                        </a:rPr>
                        <a:t> </a:t>
                      </a:r>
                      <a:endParaRPr lang="it-IT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val 3"/>
          <p:cNvSpPr/>
          <p:nvPr/>
        </p:nvSpPr>
        <p:spPr>
          <a:xfrm>
            <a:off x="0" y="1492998"/>
            <a:ext cx="849631" cy="728372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" name="Oval 4"/>
          <p:cNvSpPr/>
          <p:nvPr/>
        </p:nvSpPr>
        <p:spPr>
          <a:xfrm>
            <a:off x="5219700" y="1566150"/>
            <a:ext cx="632458" cy="449032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7538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228600" y="274638"/>
            <a:ext cx="8321040" cy="4294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System Evaluation : Impulsivity</a:t>
            </a:r>
            <a:endParaRPr lang="en-US" sz="28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882511" y="1019085"/>
            <a:ext cx="4142232" cy="502920"/>
          </a:xfrm>
          <a:prstGeom prst="rect">
            <a:avLst/>
          </a:prstGeom>
        </p:spPr>
        <p:txBody>
          <a:bodyPr vert="horz" wrap="none" lIns="91440" tIns="45720" rIns="91440" bIns="45720" rtlCol="0">
            <a:normAutofit/>
          </a:bodyPr>
          <a:lstStyle/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Impulsive/Not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 Impulsive movements</a:t>
            </a:r>
            <a:endParaRPr kumimoji="0" lang="it-IT" sz="2000" b="0" i="0" u="none" strike="noStrike" kern="1200" cap="none" spc="0" normalizeH="0" baseline="0" noProof="0" dirty="0" smtClean="0">
              <a:ln>
                <a:noFill/>
              </a:ln>
              <a:solidFill>
                <a:srgbClr val="808080"/>
              </a:solidFill>
              <a:effectLst/>
              <a:uLnTx/>
              <a:uFillTx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graphicFrame>
        <p:nvGraphicFramePr>
          <p:cNvPr id="12" name="Chart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9582466"/>
              </p:ext>
            </p:extLst>
          </p:nvPr>
        </p:nvGraphicFramePr>
        <p:xfrm>
          <a:off x="1210784" y="1713208"/>
          <a:ext cx="6525757" cy="43021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9700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-59293" y="3011361"/>
            <a:ext cx="2451188" cy="658050"/>
          </a:xfrm>
        </p:spPr>
        <p:txBody>
          <a:bodyPr/>
          <a:lstStyle/>
          <a:p>
            <a:r>
              <a:rPr lang="en-US" dirty="0" smtClean="0">
                <a:cs typeface="Arial" charset="0"/>
              </a:rPr>
              <a:t>GAME :</a:t>
            </a:r>
            <a:br>
              <a:rPr lang="en-US" dirty="0" smtClean="0">
                <a:cs typeface="Arial" charset="0"/>
              </a:rPr>
            </a:br>
            <a:r>
              <a:rPr lang="en-US" dirty="0" smtClean="0">
                <a:cs typeface="Arial" charset="0"/>
              </a:rPr>
              <a:t>MOVE IN THE DARK</a:t>
            </a:r>
            <a:endParaRPr lang="en-US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850" y="174290"/>
            <a:ext cx="6852396" cy="633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3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# |     Title of the project</a:t>
            </a:r>
          </a:p>
        </p:txBody>
      </p:sp>
      <p:pic>
        <p:nvPicPr>
          <p:cNvPr id="2" name="eNTERFACE Sequenc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90989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84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48574" y="352272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Conclusions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915" y="1222222"/>
            <a:ext cx="8778240" cy="5018753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Q1</a:t>
            </a:r>
            <a:r>
              <a:rPr lang="en-GB" sz="2400" dirty="0" smtClean="0">
                <a:solidFill>
                  <a:schemeClr val="tx1"/>
                </a:solidFill>
              </a:rPr>
              <a:t>: Is it possible for the user to understand the mapping between his movement qualities (fluid – rigid, low energy – </a:t>
            </a:r>
            <a:r>
              <a:rPr lang="en-GB" sz="2400" dirty="0">
                <a:solidFill>
                  <a:schemeClr val="tx1"/>
                </a:solidFill>
              </a:rPr>
              <a:t>high energy, impulsive movements)</a:t>
            </a:r>
            <a:r>
              <a:rPr lang="en-GB" sz="2400" dirty="0" smtClean="0">
                <a:solidFill>
                  <a:schemeClr val="tx1"/>
                </a:solidFill>
              </a:rPr>
              <a:t> and the associated </a:t>
            </a:r>
            <a:r>
              <a:rPr lang="en-GB" sz="2400" dirty="0" err="1" smtClean="0">
                <a:solidFill>
                  <a:schemeClr val="tx1"/>
                </a:solidFill>
              </a:rPr>
              <a:t>sonifications</a:t>
            </a:r>
            <a:r>
              <a:rPr lang="en-GB" sz="2400" dirty="0" smtClean="0">
                <a:solidFill>
                  <a:schemeClr val="tx1"/>
                </a:solidFill>
              </a:rPr>
              <a:t> while exploring the feature space?</a:t>
            </a:r>
          </a:p>
          <a:p>
            <a:r>
              <a:rPr lang="it-IT" sz="2400" b="1" dirty="0" smtClean="0">
                <a:solidFill>
                  <a:schemeClr val="accent4">
                    <a:lumMod val="75000"/>
                  </a:schemeClr>
                </a:solidFill>
              </a:rPr>
              <a:t>Answer: </a:t>
            </a:r>
            <a:r>
              <a:rPr lang="it-IT" sz="2400" b="1" dirty="0">
                <a:solidFill>
                  <a:schemeClr val="tx1"/>
                </a:solidFill>
              </a:rPr>
              <a:t>Y</a:t>
            </a:r>
            <a:r>
              <a:rPr lang="it-IT" sz="2400" b="1" dirty="0" smtClean="0">
                <a:solidFill>
                  <a:schemeClr val="tx1"/>
                </a:solidFill>
              </a:rPr>
              <a:t>es</a:t>
            </a:r>
            <a:endParaRPr lang="en-GB" sz="2400" b="1" dirty="0" smtClean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Q2:</a:t>
            </a:r>
            <a:r>
              <a:rPr lang="en-GB" sz="2400" dirty="0" smtClean="0">
                <a:solidFill>
                  <a:schemeClr val="tx1"/>
                </a:solidFill>
              </a:rPr>
              <a:t> Given a particular movement feature, which is the sound that represents it the most?</a:t>
            </a:r>
          </a:p>
          <a:p>
            <a:r>
              <a:rPr lang="it-IT" sz="2400" b="1" dirty="0">
                <a:solidFill>
                  <a:schemeClr val="accent4">
                    <a:lumMod val="75000"/>
                  </a:schemeClr>
                </a:solidFill>
              </a:rPr>
              <a:t>Answer: </a:t>
            </a:r>
            <a:r>
              <a:rPr lang="it-IT" sz="2400" b="1" dirty="0" smtClean="0">
                <a:solidFill>
                  <a:schemeClr val="tx1"/>
                </a:solidFill>
              </a:rPr>
              <a:t>Future Work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Q3</a:t>
            </a:r>
            <a:r>
              <a:rPr lang="en-GB" sz="2400" dirty="0">
                <a:solidFill>
                  <a:schemeClr val="tx1"/>
                </a:solidFill>
              </a:rPr>
              <a:t> Is it possible for the user to distinguish </a:t>
            </a:r>
            <a:r>
              <a:rPr lang="en-GB" sz="2400" dirty="0" smtClean="0">
                <a:solidFill>
                  <a:schemeClr val="tx1"/>
                </a:solidFill>
              </a:rPr>
              <a:t>the proposed movement qualities only through the auditory domain ?</a:t>
            </a:r>
          </a:p>
          <a:p>
            <a:r>
              <a:rPr lang="it-IT" sz="2400" b="1" dirty="0">
                <a:solidFill>
                  <a:schemeClr val="accent4">
                    <a:lumMod val="75000"/>
                  </a:schemeClr>
                </a:solidFill>
              </a:rPr>
              <a:t>Answer: </a:t>
            </a:r>
            <a:r>
              <a:rPr lang="it-IT" sz="2400" b="1" dirty="0">
                <a:solidFill>
                  <a:schemeClr val="tx1"/>
                </a:solidFill>
              </a:rPr>
              <a:t>Yes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endParaRPr lang="it-IT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53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4805552" y="1757872"/>
            <a:ext cx="1117330" cy="14638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sx="1000" sy="1000" algn="ctr" rotWithShape="0">
              <a:schemeClr val="bg1">
                <a:alpha val="43000"/>
              </a:scheme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48574" y="352272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TEAM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36182" y="1748907"/>
            <a:ext cx="3606899" cy="14638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outerShdw blurRad="50800" dist="50800" dir="5400000" sx="1000" sy="1000" algn="ctr" rotWithShape="0">
              <a:schemeClr val="bg1">
                <a:alpha val="43000"/>
              </a:scheme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169706" y="3424516"/>
            <a:ext cx="8848788" cy="8965"/>
          </a:xfrm>
          <a:prstGeom prst="line">
            <a:avLst/>
          </a:prstGeom>
          <a:ln w="41275" cmpd="sng">
            <a:solidFill>
              <a:schemeClr val="accent1">
                <a:shade val="95000"/>
                <a:satMod val="10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lum bright="-10000" contrast="1000"/>
          </a:blip>
          <a:stretch>
            <a:fillRect/>
          </a:stretch>
        </p:blipFill>
        <p:spPr>
          <a:xfrm>
            <a:off x="604545" y="1898541"/>
            <a:ext cx="1039908" cy="1160432"/>
          </a:xfrm>
          <a:prstGeom prst="rect">
            <a:avLst/>
          </a:prstGeom>
          <a:effectLst>
            <a:softEdge rad="0"/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2815" y="1907987"/>
            <a:ext cx="903492" cy="116605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0759" y="1907987"/>
            <a:ext cx="971278" cy="115200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026" y="1902835"/>
            <a:ext cx="842381" cy="1160432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6876334" y="1745620"/>
            <a:ext cx="1496701" cy="14638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sx="1000" sy="1000" algn="ctr" rotWithShape="0">
              <a:schemeClr val="bg1">
                <a:alpha val="43000"/>
              </a:scheme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793" y="1889265"/>
            <a:ext cx="1169641" cy="1169641"/>
          </a:xfrm>
          <a:prstGeom prst="rect">
            <a:avLst/>
          </a:prstGeom>
        </p:spPr>
      </p:pic>
      <p:sp>
        <p:nvSpPr>
          <p:cNvPr id="28" name="Titre 2"/>
          <p:cNvSpPr txBox="1">
            <a:spLocks/>
          </p:cNvSpPr>
          <p:nvPr/>
        </p:nvSpPr>
        <p:spPr bwMode="auto">
          <a:xfrm>
            <a:off x="133846" y="1297483"/>
            <a:ext cx="4189710" cy="414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lang="fr-BE" sz="4400" b="1" kern="1200">
                <a:solidFill>
                  <a:schemeClr val="accent2"/>
                </a:solidFill>
                <a:latin typeface="Calibri" pitchFamily="34" charset="0"/>
                <a:ea typeface="+mj-ea"/>
                <a:cs typeface="Arial" pitchFamily="34" charset="0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UNIGE – CASA PAGANINI - DIBRIS</a:t>
            </a:r>
            <a:endParaRPr lang="en-US" sz="2000" dirty="0">
              <a:solidFill>
                <a:schemeClr val="accent1">
                  <a:lumMod val="75000"/>
                </a:schemeClr>
              </a:solidFill>
              <a:cs typeface="Arial" charset="0"/>
            </a:endParaRPr>
          </a:p>
        </p:txBody>
      </p:sp>
      <p:sp>
        <p:nvSpPr>
          <p:cNvPr id="29" name="Titre 2"/>
          <p:cNvSpPr txBox="1">
            <a:spLocks/>
          </p:cNvSpPr>
          <p:nvPr/>
        </p:nvSpPr>
        <p:spPr bwMode="auto">
          <a:xfrm>
            <a:off x="4959910" y="1309227"/>
            <a:ext cx="842971" cy="414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lang="fr-BE" sz="4400" b="1" kern="1200">
                <a:solidFill>
                  <a:schemeClr val="accent2"/>
                </a:solidFill>
                <a:latin typeface="Calibri" pitchFamily="34" charset="0"/>
                <a:ea typeface="+mj-ea"/>
                <a:cs typeface="Arial" pitchFamily="34" charset="0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KTH</a:t>
            </a:r>
            <a:endParaRPr lang="en-US" sz="2000" dirty="0">
              <a:solidFill>
                <a:schemeClr val="accent1">
                  <a:lumMod val="75000"/>
                </a:schemeClr>
              </a:solidFill>
              <a:cs typeface="Arial" charset="0"/>
            </a:endParaRPr>
          </a:p>
        </p:txBody>
      </p:sp>
      <p:sp>
        <p:nvSpPr>
          <p:cNvPr id="30" name="Titre 2"/>
          <p:cNvSpPr txBox="1">
            <a:spLocks/>
          </p:cNvSpPr>
          <p:nvPr/>
        </p:nvSpPr>
        <p:spPr bwMode="auto">
          <a:xfrm>
            <a:off x="6085127" y="1309226"/>
            <a:ext cx="3003161" cy="414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lang="fr-BE" sz="4400" b="1" kern="1200">
                <a:solidFill>
                  <a:schemeClr val="accent2"/>
                </a:solidFill>
                <a:latin typeface="Calibri" pitchFamily="34" charset="0"/>
                <a:ea typeface="+mj-ea"/>
                <a:cs typeface="Arial" pitchFamily="34" charset="0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C44C4C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MAASTRICHT UNIVERSITY</a:t>
            </a:r>
            <a:endParaRPr lang="en-US" sz="2000" dirty="0">
              <a:solidFill>
                <a:schemeClr val="accent1">
                  <a:lumMod val="75000"/>
                </a:schemeClr>
              </a:solidFill>
              <a:cs typeface="Arial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27"/>
          <a:stretch/>
        </p:blipFill>
        <p:spPr>
          <a:xfrm>
            <a:off x="300789" y="3595262"/>
            <a:ext cx="3228405" cy="2760888"/>
          </a:xfrm>
          <a:prstGeom prst="rect">
            <a:avLst/>
          </a:prstGeom>
          <a:effectLst>
            <a:outerShdw blurRad="292100" dist="38100" dir="2700000" sx="103000" sy="103000" algn="tl" rotWithShape="0">
              <a:prstClr val="black">
                <a:alpha val="40000"/>
              </a:prstClr>
            </a:outerShdw>
            <a:reflection stA="45000" endPos="0" dist="50800" dir="5400000" sy="-100000" algn="bl" rotWithShape="0"/>
          </a:effectLst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558" y="3559715"/>
            <a:ext cx="1864291" cy="2796435"/>
          </a:xfrm>
          <a:prstGeom prst="rect">
            <a:avLst/>
          </a:prstGeom>
          <a:effectLst>
            <a:outerShdw blurRad="254000" dist="38100" dir="2700000" sx="103000" sy="103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7" t="17716" r="7449"/>
          <a:stretch/>
        </p:blipFill>
        <p:spPr>
          <a:xfrm>
            <a:off x="3864801" y="4083735"/>
            <a:ext cx="2848820" cy="1846198"/>
          </a:xfrm>
          <a:prstGeom prst="rect">
            <a:avLst/>
          </a:prstGeom>
          <a:effectLst>
            <a:outerShdw blurRad="584200" dist="266700" dir="3060000" sx="94000" sy="94000" algn="tl" rotWithShape="0">
              <a:prstClr val="black">
                <a:alpha val="79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068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Titre 2"/>
          <p:cNvSpPr>
            <a:spLocks noGrp="1"/>
          </p:cNvSpPr>
          <p:nvPr>
            <p:ph type="title"/>
          </p:nvPr>
        </p:nvSpPr>
        <p:spPr>
          <a:xfrm>
            <a:off x="448574" y="352272"/>
            <a:ext cx="8229600" cy="869950"/>
          </a:xfrm>
        </p:spPr>
        <p:txBody>
          <a:bodyPr/>
          <a:lstStyle/>
          <a:p>
            <a:r>
              <a:rPr lang="en-US" sz="3600" dirty="0" smtClean="0">
                <a:cs typeface="Arial" charset="0"/>
              </a:rPr>
              <a:t>THANK YOU FOR YOUR ATTENTION</a:t>
            </a:r>
            <a:endParaRPr lang="en-US" sz="3600" dirty="0">
              <a:cs typeface="Arial" charset="0"/>
            </a:endParaRPr>
          </a:p>
        </p:txBody>
      </p:sp>
      <p:sp>
        <p:nvSpPr>
          <p:cNvPr id="32772" name="Espace réservé du numéro de diapositive 5"/>
          <p:cNvSpPr>
            <a:spLocks noGrp="1"/>
          </p:cNvSpPr>
          <p:nvPr>
            <p:ph type="sldNum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3BCDDE-B4AB-4405-BDF4-F4B028AEFEA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/>
          </a:p>
        </p:txBody>
      </p:sp>
      <p:sp>
        <p:nvSpPr>
          <p:cNvPr id="32773" name="Espace réservé du pied de page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dirty="0"/>
              <a:t>Project  2 |     </a:t>
            </a:r>
            <a:r>
              <a:rPr lang="en-GB" dirty="0"/>
              <a:t>Analysis of the qualities of human movement in individual performances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1615" y="1238124"/>
            <a:ext cx="3343676" cy="504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1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anevas_umons_creactifs">
  <a:themeElements>
    <a:clrScheme name="UMons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ABCC"/>
      </a:accent1>
      <a:accent2>
        <a:srgbClr val="C40C42"/>
      </a:accent2>
      <a:accent3>
        <a:srgbClr val="A5A5A5"/>
      </a:accent3>
      <a:accent4>
        <a:srgbClr val="94CD7E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 vert="horz" lIns="91440" tIns="45720" rIns="91440" bIns="45720" rtlCol="0">
        <a:normAutofit fontScale="92500" lnSpcReduction="10000"/>
      </a:bodyPr>
      <a:lstStyle>
        <a:defPPr marL="342900" marR="0" indent="-34290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sz="2800" b="0" i="0" u="none" strike="noStrike" kern="1200" cap="none" spc="0" normalizeH="0" baseline="0" noProof="0" dirty="0" smtClean="0">
            <a:ln>
              <a:noFill/>
            </a:ln>
            <a:solidFill>
              <a:srgbClr val="808080"/>
            </a:solidFill>
            <a:effectLst/>
            <a:uLnTx/>
            <a:uFillTx/>
            <a:latin typeface="Calibri" pitchFamily="34" charset="0"/>
            <a:ea typeface="Calibri" pitchFamily="34" charset="0"/>
            <a:cs typeface="Times New Roman" pitchFamily="18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>
  <documentManagement>
    <Cat_x00e9_gories xmlns="1f9008a1-ef6b-44a9-ac79-9931cd9ae34b">Modèles</Cat_x00e9_gories>
    <Entit_x00e9_ xmlns="1f9008a1-ef6b-44a9-ac79-9931cd9ae34b">Canevas type</Entit_x00e9_>
    <Type_x0020_de_x0020_mod_x00e8_le xmlns="1f9008a1-ef6b-44a9-ac79-9931cd9ae34b">PPT EN</Type_x0020_de_x0020_mod_x00e8_le>
    <PublishingExpirationDate xmlns="http://schemas.microsoft.com/sharepoint/v3" xsi:nil="true"/>
    <Image xmlns="1f9008a1-ef6b-44a9-ac79-9931cd9ae34b">
      <Url xsi:nil="true"/>
      <Description xsi:nil="true"/>
    </Image>
    <PublishingStartDate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715DD3CBA9E44489C8114CD463BE06" ma:contentTypeVersion="6" ma:contentTypeDescription="Crée un document." ma:contentTypeScope="" ma:versionID="22497136e01e9e8b973042bc73c73da8">
  <xsd:schema xmlns:xsd="http://www.w3.org/2001/XMLSchema" xmlns:p="http://schemas.microsoft.com/office/2006/metadata/properties" xmlns:ns1="http://schemas.microsoft.com/sharepoint/v3" xmlns:ns2="1f9008a1-ef6b-44a9-ac79-9931cd9ae34b" targetNamespace="http://schemas.microsoft.com/office/2006/metadata/properties" ma:root="true" ma:fieldsID="498318769cd349d596e1fe94f60c407a" ns1:_="" ns2:_="">
    <xsd:import namespace="http://schemas.microsoft.com/sharepoint/v3"/>
    <xsd:import namespace="1f9008a1-ef6b-44a9-ac79-9931cd9ae34b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Type_x0020_de_x0020_mod_x00e8_le"/>
                <xsd:element ref="ns2:Entit_x00e9_"/>
                <xsd:element ref="ns2:Cat_x00e9_gories"/>
                <xsd:element ref="ns2:Image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Date de début de planification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Date de fin de planification" ma:description="" ma:hidden="true" ma:internalName="PublishingExpirationDate">
      <xsd:simpleType>
        <xsd:restriction base="dms:Unknown"/>
      </xsd:simpleType>
    </xsd:element>
  </xsd:schema>
  <xsd:schema xmlns:xsd="http://www.w3.org/2001/XMLSchema" xmlns:dms="http://schemas.microsoft.com/office/2006/documentManagement/types" targetNamespace="1f9008a1-ef6b-44a9-ac79-9931cd9ae34b" elementFormDefault="qualified">
    <xsd:import namespace="http://schemas.microsoft.com/office/2006/documentManagement/types"/>
    <xsd:element name="Type_x0020_de_x0020_mod_x00e8_le" ma:index="10" ma:displayName="Type de modèle" ma:format="RadioButtons" ma:internalName="Type_x0020_de_x0020_mod_x00e8_le">
      <xsd:simpleType>
        <xsd:restriction base="dms:Choice">
          <xsd:enumeration value="Lettre 1 p. avec réf."/>
          <xsd:enumeration value="Lettre 1 p. sans réf."/>
          <xsd:enumeration value="Lettre 2 p. avec réf."/>
          <xsd:enumeration value="Lettre 2 p. sans réf."/>
          <xsd:enumeration value="Transmis (148x105)"/>
          <xsd:enumeration value="Transmis (148x105) - logo NB"/>
          <xsd:enumeration value="Transmis (210X105)"/>
          <xsd:enumeration value="Transmis (210X105) - logo NB"/>
          <xsd:enumeration value="Carte de visite"/>
          <xsd:enumeration value="Carte de visite (logo NB)"/>
          <xsd:enumeration value="Normes graphiques"/>
          <xsd:enumeration value="Logo - Qualité standard (JPG)"/>
          <xsd:enumeration value="Logo - Qualité impression (EPS)"/>
          <xsd:enumeration value="Carte de voeux"/>
          <xsd:enumeration value="PPT"/>
          <xsd:enumeration value="PPT EN"/>
          <xsd:enumeration value="Poster"/>
        </xsd:restriction>
      </xsd:simpleType>
    </xsd:element>
    <xsd:element name="Entit_x00e9_" ma:index="11" ma:displayName="#" ma:format="RadioButtons" ma:internalName="Entit_x00e9_">
      <xsd:simpleType>
        <xsd:restriction base="dms:Choice">
          <xsd:enumeration value="Canevas type"/>
          <xsd:enumeration value="UMONS"/>
          <xsd:enumeration value="FAU"/>
          <xsd:enumeration value="FMP"/>
          <xsd:enumeration value="FPMS"/>
          <xsd:enumeration value="FPSE"/>
          <xsd:enumeration value="FS"/>
          <xsd:enumeration value="FTI"/>
          <xsd:enumeration value="FWEG"/>
          <xsd:enumeration value="SHS"/>
          <xsd:enumeration value="ISJ"/>
          <xsd:enumeration value="ISL"/>
        </xsd:restriction>
      </xsd:simpleType>
    </xsd:element>
    <xsd:element name="Cat_x00e9_gories" ma:index="12" ma:displayName="Catégories" ma:format="RadioButtons" ma:internalName="Cat_x00e9_gories">
      <xsd:simpleType>
        <xsd:restriction base="dms:Choice">
          <xsd:enumeration value="Modèles"/>
          <xsd:enumeration value="Procédures"/>
          <xsd:enumeration value="Charte graphique"/>
          <xsd:enumeration value="Logo facultaire"/>
          <xsd:enumeration value="Logo institutionnel"/>
        </xsd:restriction>
      </xsd:simpleType>
    </xsd:element>
    <xsd:element name="Image" ma:index="13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 ma:readOnly="true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E4EE8608-E519-401B-B52A-7D078351AF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CAB3CE-5A86-43DD-8A7C-A80DE9733629}">
  <ds:schemaRefs>
    <ds:schemaRef ds:uri="http://www.w3.org/XML/1998/namespace"/>
    <ds:schemaRef ds:uri="http://purl.org/dc/elements/1.1/"/>
    <ds:schemaRef ds:uri="1f9008a1-ef6b-44a9-ac79-9931cd9ae34b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sharepoint/v3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339DC18-BD4A-4BA7-B83F-65BE1A3499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f9008a1-ef6b-44a9-ac79-9931cd9ae34b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canevas_umons_creactifs</Template>
  <TotalTime>963</TotalTime>
  <Words>1072</Words>
  <Application>Microsoft Office PowerPoint</Application>
  <PresentationFormat>On-screen Show (4:3)</PresentationFormat>
  <Paragraphs>267</Paragraphs>
  <Slides>23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Microsoft YaHei</vt:lpstr>
      <vt:lpstr>Arial</vt:lpstr>
      <vt:lpstr>Arial Bold</vt:lpstr>
      <vt:lpstr>Calibri</vt:lpstr>
      <vt:lpstr>Times New Roman</vt:lpstr>
      <vt:lpstr>Wingdings</vt:lpstr>
      <vt:lpstr>canevas_umons_creactifs</vt:lpstr>
      <vt:lpstr>Analysis of the qualities of human movement in individual performances</vt:lpstr>
      <vt:lpstr>Context</vt:lpstr>
      <vt:lpstr>Movement Features Considered</vt:lpstr>
      <vt:lpstr>Extraction Techniques (accelerometers)</vt:lpstr>
      <vt:lpstr>Extraction Techniques (video sequences)</vt:lpstr>
      <vt:lpstr>Interactive Sonification</vt:lpstr>
      <vt:lpstr>System architecture</vt:lpstr>
      <vt:lpstr>Experiment: Testing and  Validation of the System</vt:lpstr>
      <vt:lpstr>Experiment: Testing and  Validation of the System</vt:lpstr>
      <vt:lpstr>Experiment (I)</vt:lpstr>
      <vt:lpstr>Equipment </vt:lpstr>
      <vt:lpstr>Experiment (II)</vt:lpstr>
      <vt:lpstr>Collected Feedbacks</vt:lpstr>
      <vt:lpstr>Collected Feedbacks (II)</vt:lpstr>
      <vt:lpstr>System Evaluation: Fluid/Rigid – Low/High Energy</vt:lpstr>
      <vt:lpstr>System Evaluation: Fluid/Rigid Movements</vt:lpstr>
      <vt:lpstr>System Evaluation: Fluid/Rigid Movements</vt:lpstr>
      <vt:lpstr>System Evaluation : Impulsivity</vt:lpstr>
      <vt:lpstr>GAME : MOVE IN THE DARK</vt:lpstr>
      <vt:lpstr>PowerPoint Presentation</vt:lpstr>
      <vt:lpstr>Conclusions</vt:lpstr>
      <vt:lpstr>TEAM</vt:lpstr>
      <vt:lpstr>THANK YOU FOR YOUR ATTENTION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Exemple de titre</dc:title>
  <dc:creator>bigrar</dc:creator>
  <cp:lastModifiedBy>Paolo Alborno</cp:lastModifiedBy>
  <cp:revision>91</cp:revision>
  <cp:lastPrinted>2015-07-16T10:19:20Z</cp:lastPrinted>
  <dcterms:created xsi:type="dcterms:W3CDTF">2015-07-16T09:50:58Z</dcterms:created>
  <dcterms:modified xsi:type="dcterms:W3CDTF">2015-09-04T07:58:23Z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10000</vt:r8>
  </property>
</Properties>
</file>