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1" r:id="rId5"/>
    <p:sldId id="262" r:id="rId6"/>
    <p:sldId id="278" r:id="rId7"/>
    <p:sldId id="279" r:id="rId8"/>
    <p:sldId id="273" r:id="rId9"/>
    <p:sldId id="274" r:id="rId10"/>
    <p:sldId id="280" r:id="rId11"/>
    <p:sldId id="281" r:id="rId12"/>
    <p:sldId id="285" r:id="rId13"/>
    <p:sldId id="290" r:id="rId14"/>
    <p:sldId id="291" r:id="rId15"/>
    <p:sldId id="292" r:id="rId16"/>
    <p:sldId id="283" r:id="rId17"/>
    <p:sldId id="284" r:id="rId18"/>
    <p:sldId id="286" r:id="rId19"/>
    <p:sldId id="275" r:id="rId20"/>
    <p:sldId id="288" r:id="rId21"/>
    <p:sldId id="282" r:id="rId22"/>
    <p:sldId id="287" r:id="rId23"/>
    <p:sldId id="277" r:id="rId24"/>
    <p:sldId id="289" r:id="rId25"/>
    <p:sldId id="263" r:id="rId26"/>
  </p:sldIdLst>
  <p:sldSz cx="9144000" cy="6858000" type="screen4x3"/>
  <p:notesSz cx="666273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CC"/>
    <a:srgbClr val="969696"/>
    <a:srgbClr val="A80039"/>
    <a:srgbClr val="C40C42"/>
    <a:srgbClr val="C4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2" autoAdjust="0"/>
    <p:restoredTop sz="90389" autoAdjust="0"/>
  </p:normalViewPr>
  <p:slideViewPr>
    <p:cSldViewPr snapToGrid="0">
      <p:cViewPr>
        <p:scale>
          <a:sx n="100" d="100"/>
          <a:sy n="100" d="100"/>
        </p:scale>
        <p:origin x="-19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66" y="-84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AE6744-50FF-4EAC-B8F6-50FAD023CFA1}" type="datetimeFigureOut">
              <a:rPr lang="fr-FR"/>
              <a:pPr>
                <a:defRPr/>
              </a:pPr>
              <a:t>04/09/2015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B4D2A2-2AC2-47F8-A6A5-A7DD71C98464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54632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4DB1C-F76D-47A0-9DEA-1E750A360BE4}" type="datetimeFigureOut">
              <a:rPr lang="fr-FR"/>
              <a:pPr>
                <a:defRPr/>
              </a:pPr>
              <a:t>04/09/2015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BE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7F7ECF-42F4-4999-8AB5-B9CFFB894227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875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462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Any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game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follow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logic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</a:t>
            </a:r>
            <a:r>
              <a:rPr lang="fr-BE" baseline="0" dirty="0" smtClean="0"/>
              <a:t> moment (update) the </a:t>
            </a:r>
            <a:r>
              <a:rPr lang="fr-BE" baseline="0" dirty="0" err="1" smtClean="0"/>
              <a:t>game</a:t>
            </a:r>
            <a:r>
              <a:rPr lang="fr-BE" baseline="0" dirty="0" smtClean="0"/>
              <a:t> check if the user </a:t>
            </a:r>
            <a:r>
              <a:rPr lang="fr-BE" baseline="0" dirty="0" err="1" smtClean="0"/>
              <a:t>pressed</a:t>
            </a:r>
            <a:r>
              <a:rPr lang="fr-BE" baseline="0" dirty="0" smtClean="0"/>
              <a:t> ESC.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985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200" smtClean="0"/>
              <a:t>The best position for the body and face tracking with the Kinect  is placed on the top of the screen</a:t>
            </a: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56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561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56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200" smtClean="0"/>
              <a:t>The best position for the body and face tracking with the Kinect  is placed on the top of the screen</a:t>
            </a: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56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200" dirty="0" smtClean="0"/>
              <a:t>The best position for the body and face tracking with the Kinect  is placed on the top of the screen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561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817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 </a:t>
            </a:r>
            <a:r>
              <a:rPr lang="fr-BE" dirty="0" err="1" smtClean="0"/>
              <a:t>scene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usualy</a:t>
            </a:r>
            <a:r>
              <a:rPr lang="fr-BE" dirty="0" smtClean="0"/>
              <a:t> a </a:t>
            </a:r>
            <a:r>
              <a:rPr lang="fr-BE" dirty="0" err="1" smtClean="0"/>
              <a:t>level</a:t>
            </a:r>
            <a:r>
              <a:rPr lang="fr-BE" dirty="0" smtClean="0"/>
              <a:t> of 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game</a:t>
            </a:r>
            <a:r>
              <a:rPr lang="fr-BE" baseline="0" dirty="0" smtClean="0"/>
              <a:t>. It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 menu for </a:t>
            </a:r>
            <a:r>
              <a:rPr lang="fr-BE" baseline="0" dirty="0" err="1" smtClean="0"/>
              <a:t>example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3 </a:t>
            </a:r>
            <a:r>
              <a:rPr lang="fr-BE" baseline="0" dirty="0" err="1" smtClean="0"/>
              <a:t>games</a:t>
            </a:r>
            <a:r>
              <a:rPr lang="fr-BE" baseline="0" dirty="0" smtClean="0"/>
              <a:t> have more or </a:t>
            </a:r>
            <a:r>
              <a:rPr lang="fr-BE" baseline="0" dirty="0" err="1" smtClean="0"/>
              <a:t>less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gameplay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script.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just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modify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part of the code </a:t>
            </a:r>
            <a:r>
              <a:rPr lang="fr-BE" baseline="0" dirty="0" err="1" smtClean="0"/>
              <a:t>according</a:t>
            </a:r>
            <a:r>
              <a:rPr lang="fr-BE" baseline="0" dirty="0" smtClean="0"/>
              <a:t> to a variable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specify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game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currently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playing</a:t>
            </a:r>
            <a:r>
              <a:rPr lang="fr-BE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985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GameObject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name</a:t>
            </a:r>
            <a:r>
              <a:rPr lang="fr-BE" baseline="0" dirty="0" smtClean="0"/>
              <a:t> of an </a:t>
            </a:r>
            <a:r>
              <a:rPr lang="fr-BE" baseline="0" dirty="0" err="1" smtClean="0"/>
              <a:t>object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Unity</a:t>
            </a:r>
            <a:r>
              <a:rPr lang="fr-BE" baseline="0" dirty="0" smtClean="0"/>
              <a:t> 3D.</a:t>
            </a:r>
          </a:p>
          <a:p>
            <a:endParaRPr lang="fr-BE" baseline="0" dirty="0" smtClean="0"/>
          </a:p>
          <a:p>
            <a:r>
              <a:rPr lang="fr-BE" baseline="0" dirty="0" smtClean="0"/>
              <a:t>A script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usualy</a:t>
            </a:r>
            <a:r>
              <a:rPr lang="fr-BE" baseline="0" dirty="0" smtClean="0"/>
              <a:t> a class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contains</a:t>
            </a:r>
            <a:r>
              <a:rPr lang="fr-BE" baseline="0" dirty="0" smtClean="0"/>
              <a:t> all the </a:t>
            </a:r>
            <a:r>
              <a:rPr lang="fr-BE" baseline="0" dirty="0" err="1" smtClean="0"/>
              <a:t>methods</a:t>
            </a:r>
            <a:r>
              <a:rPr lang="fr-BE" baseline="0" dirty="0" smtClean="0"/>
              <a:t> and variables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linked</a:t>
            </a:r>
            <a:r>
              <a:rPr lang="fr-BE" baseline="0" dirty="0" smtClean="0"/>
              <a:t> to a </a:t>
            </a:r>
            <a:r>
              <a:rPr lang="fr-BE" baseline="0" dirty="0" err="1" smtClean="0"/>
              <a:t>particular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GameObject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At</a:t>
            </a:r>
            <a:r>
              <a:rPr lang="fr-BE" baseline="0" dirty="0" smtClean="0"/>
              <a:t> the first call of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script,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create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attach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himself</a:t>
            </a:r>
            <a:r>
              <a:rPr lang="fr-BE" baseline="0" dirty="0" smtClean="0"/>
              <a:t> to a </a:t>
            </a:r>
            <a:r>
              <a:rPr lang="fr-BE" baseline="0" dirty="0" err="1" smtClean="0"/>
              <a:t>GameObject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slide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variables </a:t>
            </a:r>
            <a:r>
              <a:rPr lang="fr-BE" baseline="0" dirty="0" err="1" smtClean="0"/>
              <a:t>specified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slide</a:t>
            </a:r>
            <a:r>
              <a:rPr lang="fr-BE" baseline="0" dirty="0" smtClean="0"/>
              <a:t> are all accessible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anywhere</a:t>
            </a:r>
            <a:r>
              <a:rPr lang="fr-BE" baseline="0" dirty="0" smtClean="0"/>
              <a:t> in the application (</a:t>
            </a:r>
            <a:r>
              <a:rPr lang="fr-BE" baseline="0" dirty="0" err="1" smtClean="0"/>
              <a:t>game</a:t>
            </a:r>
            <a:r>
              <a:rPr lang="fr-BE" baseline="0" dirty="0" smtClean="0"/>
              <a:t>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985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créa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" y="498780"/>
            <a:ext cx="1477497" cy="50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04" y="1254371"/>
            <a:ext cx="1540778" cy="53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ctr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Modifiez le style des sous-titres du masque</a:t>
            </a:r>
            <a:endParaRPr lang="en-US" noProof="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 algn="ctr"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noProof="0" dirty="0" smtClean="0"/>
              <a:t>Modifiez le style du titre</a:t>
            </a:r>
            <a:endParaRPr lang="en-US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3048000" y="4946650"/>
            <a:ext cx="5048250" cy="1060450"/>
          </a:xfr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 algn="ctr">
              <a:buNone/>
              <a:defRPr sz="28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  <p:pic>
        <p:nvPicPr>
          <p:cNvPr id="47107" name="Picture 3" descr="C:\Users\bigrar\Desktop\enterface\presentation\banneralphaMon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4695023"/>
            <a:ext cx="10426700" cy="21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:\Users\bigrar\Desktop\enterface\presentation\banneralphaTx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07232"/>
            <a:ext cx="7006626" cy="12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C:\Users\bigrar\Desktop\enterface\mons201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6" y="4600777"/>
            <a:ext cx="738654" cy="7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C:\Users\bigrar\Desktop\enterface\numediart13-OnWhiteAlpha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0" y="2103658"/>
            <a:ext cx="1699946" cy="4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C:\Users\bigrar\Desktop\enterface\FRS-FNR_S2-PANT_UK_CS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1" y="2843546"/>
            <a:ext cx="910104" cy="5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C:\Users\bigrar\Desktop\enterface\ifip.gi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6" y="3789587"/>
            <a:ext cx="122929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2057400" y="1900458"/>
            <a:ext cx="6896100" cy="416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normAutofit fontScale="4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The 11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International one-month Summer Workshop on Multimodal Interfaces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Aug 10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– Sept 4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2015, Mons, Belgium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8AA1-91CF-48D5-ACEB-1FB0E427801C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FFC6-F3D3-44CE-8875-302054ACEC4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noProof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en-US" sz="1600" b="1" noProof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0D07-BA6C-4CE2-85E1-215477AE30BF}" type="slidenum">
              <a:rPr lang="en-US" noProof="0" smtClean="0"/>
              <a:pPr>
                <a:defRPr/>
              </a:pPr>
              <a:t>‹N°›</a:t>
            </a:fld>
            <a:endParaRPr lang="en-US" noProof="0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BD0E-2A43-401C-A51A-07B7D43C3F74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66B0-5CBE-4E0A-A5C6-DF540FEFB54A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697-95BF-4A22-A184-226172814C3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17E4-4894-4A65-BE9D-81D8AD4FAD7A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4E3-6D52-4424-9E3B-4890C72A3643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434B-834A-4B3C-A6CC-D634FFB8216D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5C0-0B6B-48DC-B68C-BA922E7A4541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3" cstate="print"/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3" cstate="print"/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Project  # |     Title of the project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8E00-F875-4D77-9ED4-63F826220AA2}" type="slidenum">
              <a:rPr lang="en-US" noProof="0" smtClean="0"/>
              <a:pPr>
                <a:defRPr/>
              </a:pPr>
              <a:t>‹N°›</a:t>
            </a:fld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ous-titre 1"/>
          <p:cNvSpPr>
            <a:spLocks noGrp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555" name="Titre 2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2041842"/>
          </a:xfrm>
        </p:spPr>
        <p:txBody>
          <a:bodyPr/>
          <a:lstStyle/>
          <a:p>
            <a:r>
              <a:rPr lang="en-US" dirty="0"/>
              <a:t>Enter the </a:t>
            </a:r>
            <a:r>
              <a:rPr lang="en-US" dirty="0" err="1" smtClean="0"/>
              <a:t>ROBiGAME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Final presentation</a:t>
            </a:r>
            <a:endParaRPr lang="en-US" sz="2800" dirty="0"/>
          </a:p>
        </p:txBody>
      </p:sp>
      <p:sp>
        <p:nvSpPr>
          <p:cNvPr id="23556" name="Espace réservé du texte 3"/>
          <p:cNvSpPr>
            <a:spLocks noGrp="1"/>
          </p:cNvSpPr>
          <p:nvPr>
            <p:ph type="body" sz="quarter" idx="10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project8@enterface.net</a:t>
            </a:r>
          </a:p>
        </p:txBody>
      </p:sp>
      <p:sp>
        <p:nvSpPr>
          <p:cNvPr id="23557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2181225" y="4030980"/>
            <a:ext cx="6791325" cy="87439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F. </a:t>
            </a:r>
            <a:r>
              <a:rPr lang="en-US" dirty="0" err="1" smtClean="0"/>
              <a:t>Rocca</a:t>
            </a:r>
            <a:r>
              <a:rPr lang="en-US" dirty="0" smtClean="0"/>
              <a:t>, P.H. De </a:t>
            </a:r>
            <a:r>
              <a:rPr lang="en-US" dirty="0" err="1" smtClean="0"/>
              <a:t>Deken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dirty="0" err="1" smtClean="0"/>
              <a:t>Bandrabur</a:t>
            </a:r>
            <a:r>
              <a:rPr lang="en-US" dirty="0" smtClean="0"/>
              <a:t> &amp; M. </a:t>
            </a:r>
            <a:r>
              <a:rPr lang="en-US" dirty="0" err="1" smtClean="0"/>
              <a:t>Mancas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0"/>
            <a:ext cx="8541657" cy="493122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Face expression will be improve using FACS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FACS theory states that face </a:t>
            </a:r>
            <a:br>
              <a:rPr lang="en-US" dirty="0"/>
            </a:br>
            <a:r>
              <a:rPr lang="en-US" dirty="0"/>
              <a:t>muscles can produce a number of </a:t>
            </a:r>
            <a:br>
              <a:rPr lang="en-US" dirty="0"/>
            </a:br>
            <a:r>
              <a:rPr lang="en-US" dirty="0"/>
              <a:t>46 basic facial actions named </a:t>
            </a:r>
            <a:br>
              <a:rPr lang="en-US" dirty="0"/>
            </a:br>
            <a:r>
              <a:rPr lang="en-US" dirty="0"/>
              <a:t>action units (AU)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We </a:t>
            </a:r>
            <a:r>
              <a:rPr lang="en-US" dirty="0"/>
              <a:t>will track specific facial 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movements as </a:t>
            </a:r>
            <a:r>
              <a:rPr lang="en-US" dirty="0"/>
              <a:t>the ones 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alongside </a:t>
            </a:r>
            <a:r>
              <a:rPr lang="en-US" dirty="0"/>
              <a:t>to detect the </a:t>
            </a:r>
            <a:br>
              <a:rPr lang="en-US" dirty="0"/>
            </a:br>
            <a:r>
              <a:rPr lang="en-US" dirty="0"/>
              <a:t>frustration </a:t>
            </a:r>
            <a:r>
              <a:rPr lang="en-US" dirty="0" err="1"/>
              <a:t>V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/>
              <a:t>the engagement</a:t>
            </a:r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Kinect </a:t>
            </a:r>
            <a:r>
              <a:rPr lang="en-US" dirty="0" smtClean="0"/>
              <a:t>for </a:t>
            </a:r>
            <a:r>
              <a:rPr lang="en-US" dirty="0"/>
              <a:t>user tracking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pic>
        <p:nvPicPr>
          <p:cNvPr id="6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2258012"/>
            <a:ext cx="3806735" cy="335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9"/>
          <p:cNvSpPr txBox="1"/>
          <p:nvPr/>
        </p:nvSpPr>
        <p:spPr>
          <a:xfrm>
            <a:off x="5029200" y="5611660"/>
            <a:ext cx="3806735" cy="78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400" dirty="0">
                <a:solidFill>
                  <a:srgbClr val="666666"/>
                </a:solidFill>
              </a:rPr>
              <a:t>Neutral face, AU1 inner brow raiser, AU 4 brow lowerer, AU15 lip corner depressor, AU12 lip corner puller, AU20 lip stretcher</a:t>
            </a:r>
          </a:p>
        </p:txBody>
      </p:sp>
    </p:spTree>
    <p:extLst>
      <p:ext uri="{BB962C8B-B14F-4D97-AF65-F5344CB8AC3E}">
        <p14:creationId xmlns:p14="http://schemas.microsoft.com/office/powerpoint/2010/main" val="5809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0"/>
            <a:ext cx="8541657" cy="4931229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Kinect SDK offers the information of 17 </a:t>
            </a:r>
            <a:r>
              <a:rPr lang="en-US" dirty="0" smtClean="0"/>
              <a:t>AU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Motivation (index used to change the gameplay)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C</a:t>
            </a:r>
            <a:r>
              <a:rPr lang="en-US" dirty="0" smtClean="0"/>
              <a:t>onfusion </a:t>
            </a:r>
            <a:r>
              <a:rPr lang="en-US" dirty="0"/>
              <a:t>and frustration are described by a high value of AU1 (inner brow raiser)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Anger</a:t>
            </a:r>
            <a:r>
              <a:rPr lang="en-US" dirty="0"/>
              <a:t>, agitation and insecurity are described by a high value of AU4 (brow </a:t>
            </a:r>
            <a:r>
              <a:rPr lang="en-US" dirty="0" err="1"/>
              <a:t>lowerer</a:t>
            </a:r>
            <a:r>
              <a:rPr lang="en-US" dirty="0"/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Sadness </a:t>
            </a:r>
            <a:r>
              <a:rPr lang="en-US" dirty="0"/>
              <a:t>is described by the following combination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low value of AU20 (lip stretcher), high value of AU15 (lip corner depressor) and low value of AU12 (lip corner puller)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low value of AU20 (lip stretcher), high value of AU15 (lip corner depressor) and normal value of AU12 (lip corner puller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All these expressions can be discriminate with their opposite to build the motivation index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Kinect </a:t>
            </a:r>
            <a:r>
              <a:rPr lang="en-US" dirty="0" smtClean="0"/>
              <a:t>for </a:t>
            </a:r>
            <a:r>
              <a:rPr lang="en-US" dirty="0"/>
              <a:t>user tracking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0"/>
            <a:ext cx="8541657" cy="493122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 have try to use the </a:t>
            </a:r>
            <a:r>
              <a:rPr lang="en-US" dirty="0" err="1"/>
              <a:t>W</a:t>
            </a:r>
            <a:r>
              <a:rPr lang="en-US" dirty="0" err="1" smtClean="0"/>
              <a:t>ekinator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err="1" smtClean="0"/>
              <a:t>Wekinator</a:t>
            </a:r>
            <a:r>
              <a:rPr lang="en-US" dirty="0" smtClean="0"/>
              <a:t> is a </a:t>
            </a:r>
            <a:r>
              <a:rPr lang="en-US" dirty="0"/>
              <a:t>framework for real-time machine-learning, which allows you to train and modify machine-learning algorithms in real-time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inputs may consists in audio, video or gesture data which are used to train the learning algorithm responding to this specific </a:t>
            </a:r>
            <a:r>
              <a:rPr lang="en-US" dirty="0" smtClean="0"/>
              <a:t>inputs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The results are encouraging, but we have not had time to use them to modify the gameplay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Kinect </a:t>
            </a:r>
            <a:r>
              <a:rPr lang="en-US" dirty="0" smtClean="0"/>
              <a:t>for </a:t>
            </a:r>
            <a:r>
              <a:rPr lang="en-US" dirty="0"/>
              <a:t>user tracking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sp>
        <p:nvSpPr>
          <p:cNvPr id="8" name="Rectangle avec flèche vers le bas 7"/>
          <p:cNvSpPr/>
          <p:nvPr/>
        </p:nvSpPr>
        <p:spPr>
          <a:xfrm rot="16200000">
            <a:off x="743318" y="4115554"/>
            <a:ext cx="1032446" cy="1766048"/>
          </a:xfrm>
          <a:prstGeom prst="downArrowCallout">
            <a:avLst>
              <a:gd name="adj1" fmla="val 5897"/>
              <a:gd name="adj2" fmla="val 11107"/>
              <a:gd name="adj3" fmla="val 22395"/>
              <a:gd name="adj4" fmla="val 74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dirty="0" smtClean="0"/>
              <a:t>Input FACE </a:t>
            </a:r>
            <a:r>
              <a:rPr lang="fr-FR" sz="1200" dirty="0" err="1" smtClean="0"/>
              <a:t>using</a:t>
            </a:r>
            <a:r>
              <a:rPr lang="fr-FR" sz="1200" dirty="0" smtClean="0"/>
              <a:t> Kinect </a:t>
            </a:r>
            <a:r>
              <a:rPr lang="fr-FR" sz="1200" dirty="0" err="1" smtClean="0"/>
              <a:t>sensor</a:t>
            </a:r>
            <a:endParaRPr lang="fr-FR" sz="1200" dirty="0"/>
          </a:p>
        </p:txBody>
      </p:sp>
      <p:sp>
        <p:nvSpPr>
          <p:cNvPr id="9" name="Rectangle avec flèche vers le bas 8"/>
          <p:cNvSpPr/>
          <p:nvPr/>
        </p:nvSpPr>
        <p:spPr>
          <a:xfrm rot="16200000">
            <a:off x="2509366" y="4115554"/>
            <a:ext cx="1032446" cy="1766048"/>
          </a:xfrm>
          <a:prstGeom prst="downArrowCallout">
            <a:avLst>
              <a:gd name="adj1" fmla="val 5897"/>
              <a:gd name="adj2" fmla="val 11107"/>
              <a:gd name="adj3" fmla="val 22395"/>
              <a:gd name="adj4" fmla="val 74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dirty="0" smtClean="0"/>
              <a:t>High </a:t>
            </a:r>
            <a:r>
              <a:rPr lang="fr-FR" sz="1200" dirty="0" err="1" smtClean="0"/>
              <a:t>definition</a:t>
            </a:r>
            <a:r>
              <a:rPr lang="fr-FR" sz="1200" dirty="0" smtClean="0"/>
              <a:t> face </a:t>
            </a:r>
            <a:r>
              <a:rPr lang="fr-FR" sz="1200" dirty="0" err="1" smtClean="0"/>
              <a:t>tracking</a:t>
            </a:r>
            <a:r>
              <a:rPr lang="fr-FR" sz="1200" dirty="0" smtClean="0"/>
              <a:t> (c++)</a:t>
            </a:r>
            <a:endParaRPr lang="fr-FR" sz="1200" dirty="0"/>
          </a:p>
        </p:txBody>
      </p:sp>
      <p:sp>
        <p:nvSpPr>
          <p:cNvPr id="10" name="Rectangle avec flèche vers le bas 9"/>
          <p:cNvSpPr/>
          <p:nvPr/>
        </p:nvSpPr>
        <p:spPr>
          <a:xfrm rot="16200000">
            <a:off x="4275415" y="4115554"/>
            <a:ext cx="1032446" cy="1766048"/>
          </a:xfrm>
          <a:prstGeom prst="downArrowCallout">
            <a:avLst>
              <a:gd name="adj1" fmla="val 5897"/>
              <a:gd name="adj2" fmla="val 11107"/>
              <a:gd name="adj3" fmla="val 22395"/>
              <a:gd name="adj4" fmla="val 74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dirty="0" err="1" smtClean="0"/>
              <a:t>Extracting</a:t>
            </a:r>
            <a:r>
              <a:rPr lang="fr-FR" sz="1200" dirty="0" smtClean="0"/>
              <a:t> the Animation </a:t>
            </a:r>
            <a:r>
              <a:rPr lang="fr-FR" sz="1200" dirty="0" err="1" smtClean="0"/>
              <a:t>Units</a:t>
            </a:r>
            <a:r>
              <a:rPr lang="fr-FR" sz="1200" dirty="0" smtClean="0"/>
              <a:t> and </a:t>
            </a:r>
            <a:r>
              <a:rPr lang="fr-FR" sz="1200" dirty="0" err="1" smtClean="0"/>
              <a:t>providing</a:t>
            </a:r>
            <a:r>
              <a:rPr lang="fr-FR" sz="1200" dirty="0" smtClean="0"/>
              <a:t> </a:t>
            </a:r>
            <a:r>
              <a:rPr lang="fr-FR" sz="1200" dirty="0" err="1" smtClean="0"/>
              <a:t>them</a:t>
            </a:r>
            <a:r>
              <a:rPr lang="fr-FR" sz="1200" dirty="0" smtClean="0"/>
              <a:t> to The </a:t>
            </a:r>
            <a:r>
              <a:rPr lang="fr-FR" sz="1200" dirty="0" err="1" smtClean="0"/>
              <a:t>Wekinator</a:t>
            </a:r>
            <a:endParaRPr lang="fr-FR" sz="1200" dirty="0"/>
          </a:p>
        </p:txBody>
      </p:sp>
      <p:sp>
        <p:nvSpPr>
          <p:cNvPr id="11" name="Rectangle avec flèche vers le bas 10"/>
          <p:cNvSpPr/>
          <p:nvPr/>
        </p:nvSpPr>
        <p:spPr>
          <a:xfrm rot="16200000">
            <a:off x="6041463" y="4115553"/>
            <a:ext cx="1032446" cy="1766048"/>
          </a:xfrm>
          <a:prstGeom prst="downArrowCallout">
            <a:avLst>
              <a:gd name="adj1" fmla="val 5897"/>
              <a:gd name="adj2" fmla="val 11107"/>
              <a:gd name="adj3" fmla="val 22395"/>
              <a:gd name="adj4" fmla="val 74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dirty="0" err="1" smtClean="0"/>
              <a:t>Creating</a:t>
            </a:r>
            <a:r>
              <a:rPr lang="fr-FR" sz="1200" dirty="0" smtClean="0"/>
              <a:t> training </a:t>
            </a:r>
            <a:r>
              <a:rPr lang="fr-FR" sz="1200" dirty="0" err="1" smtClean="0"/>
              <a:t>examples</a:t>
            </a:r>
            <a:endParaRPr lang="fr-FR" sz="1200" dirty="0"/>
          </a:p>
        </p:txBody>
      </p:sp>
      <p:sp>
        <p:nvSpPr>
          <p:cNvPr id="12" name="Rectangle 11"/>
          <p:cNvSpPr/>
          <p:nvPr/>
        </p:nvSpPr>
        <p:spPr>
          <a:xfrm>
            <a:off x="7358971" y="4482355"/>
            <a:ext cx="1426441" cy="1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/>
              <a:t>Classification by </a:t>
            </a:r>
            <a:r>
              <a:rPr lang="fr-BE" sz="1200" dirty="0" err="1" smtClean="0"/>
              <a:t>regression</a:t>
            </a:r>
            <a:endParaRPr lang="fr-BE" sz="1200" dirty="0" smtClean="0"/>
          </a:p>
        </p:txBody>
      </p:sp>
    </p:spTree>
    <p:extLst>
      <p:ext uri="{BB962C8B-B14F-4D97-AF65-F5344CB8AC3E}">
        <p14:creationId xmlns:p14="http://schemas.microsoft.com/office/powerpoint/2010/main" val="4831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3 games were developed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Unity3D project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2D plan Game</a:t>
            </a:r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Serious Games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pic>
        <p:nvPicPr>
          <p:cNvPr id="1026" name="Picture 2" descr="C:\Users\bigrar\Desktop\last presentation\menu robi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41" y="2185758"/>
            <a:ext cx="5182518" cy="29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025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Game: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	</a:t>
            </a:r>
            <a:r>
              <a:rPr lang="en-US" dirty="0" smtClean="0"/>
              <a:t>Space shooter		     À </a:t>
            </a:r>
            <a:r>
              <a:rPr lang="en-US" dirty="0" err="1" smtClean="0"/>
              <a:t>l’abordage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Duck Game is not yet finished</a:t>
            </a:r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Serious Games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pic>
        <p:nvPicPr>
          <p:cNvPr id="3076" name="Picture 4" descr="C:\Users\bigrar\Desktop\photo game 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12500" r="59112" b="11666"/>
          <a:stretch/>
        </p:blipFill>
        <p:spPr bwMode="auto">
          <a:xfrm>
            <a:off x="542924" y="2853548"/>
            <a:ext cx="3910535" cy="268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1" t="12980" r="32299" b="36367"/>
          <a:stretch/>
        </p:blipFill>
        <p:spPr bwMode="auto">
          <a:xfrm>
            <a:off x="4920365" y="2853547"/>
            <a:ext cx="3585029" cy="268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0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62744"/>
            <a:ext cx="8229600" cy="529771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Sprite an game data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	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Serious Games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22575" r="52938" b="12663"/>
          <a:stretch/>
        </p:blipFill>
        <p:spPr bwMode="auto">
          <a:xfrm>
            <a:off x="2225677" y="1753510"/>
            <a:ext cx="5394323" cy="481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8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Mapping: Therapy plan </a:t>
            </a:r>
            <a:r>
              <a:rPr lang="en-US" dirty="0" smtClean="0">
                <a:sym typeface="Wingdings" pitchFamily="2" charset="2"/>
              </a:rPr>
              <a:t></a:t>
            </a:r>
            <a:r>
              <a:rPr lang="en-US" dirty="0"/>
              <a:t> Game plan 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Serious games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pic>
        <p:nvPicPr>
          <p:cNvPr id="3074" name="Picture 2" descr="C:\Users\bigrar\Desktop\rect4202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10955" r="8470" b="7725"/>
          <a:stretch/>
        </p:blipFill>
        <p:spPr bwMode="auto">
          <a:xfrm>
            <a:off x="442910" y="1977117"/>
            <a:ext cx="3419476" cy="34194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bigrar\Desktop\photo game 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10035" r="63332" b="6296"/>
          <a:stretch/>
        </p:blipFill>
        <p:spPr bwMode="auto">
          <a:xfrm>
            <a:off x="5442857" y="2641939"/>
            <a:ext cx="2079258" cy="20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746171" y="4746283"/>
            <a:ext cx="1015999" cy="4133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(-3;-4,5)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46171" y="2228394"/>
            <a:ext cx="1015999" cy="4133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(-3;2)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014115" y="2199139"/>
            <a:ext cx="1015999" cy="4133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(3;-4,5)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14115" y="4731770"/>
            <a:ext cx="1015999" cy="4133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(3;-4,5)</a:t>
            </a:r>
          </a:p>
        </p:txBody>
      </p:sp>
      <p:sp>
        <p:nvSpPr>
          <p:cNvPr id="5" name="Ellipse 4"/>
          <p:cNvSpPr/>
          <p:nvPr/>
        </p:nvSpPr>
        <p:spPr>
          <a:xfrm>
            <a:off x="5370285" y="2522136"/>
            <a:ext cx="203200" cy="23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/>
          <p:cNvSpPr/>
          <p:nvPr/>
        </p:nvSpPr>
        <p:spPr>
          <a:xfrm>
            <a:off x="7420514" y="2558421"/>
            <a:ext cx="203200" cy="23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/>
          <p:cNvSpPr/>
          <p:nvPr/>
        </p:nvSpPr>
        <p:spPr>
          <a:xfrm>
            <a:off x="5341257" y="4586626"/>
            <a:ext cx="203200" cy="23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/>
          <p:cNvSpPr/>
          <p:nvPr/>
        </p:nvSpPr>
        <p:spPr>
          <a:xfrm>
            <a:off x="7420514" y="4590533"/>
            <a:ext cx="203200" cy="23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3127828" y="3487561"/>
            <a:ext cx="203200" cy="23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/>
          <p:cNvSpPr/>
          <p:nvPr/>
        </p:nvSpPr>
        <p:spPr>
          <a:xfrm>
            <a:off x="3135084" y="4630168"/>
            <a:ext cx="203200" cy="23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/>
          <p:cNvSpPr/>
          <p:nvPr/>
        </p:nvSpPr>
        <p:spPr>
          <a:xfrm>
            <a:off x="979714" y="3502075"/>
            <a:ext cx="203200" cy="23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/>
          <p:cNvSpPr/>
          <p:nvPr/>
        </p:nvSpPr>
        <p:spPr>
          <a:xfrm>
            <a:off x="979714" y="4615655"/>
            <a:ext cx="203200" cy="23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8030114" y="3976914"/>
            <a:ext cx="0" cy="642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8030114" y="4615655"/>
            <a:ext cx="5333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739834" y="4223656"/>
            <a:ext cx="1015999" cy="6731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Yg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Xg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3963974" y="2581483"/>
            <a:ext cx="0" cy="568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3519706" y="2577576"/>
            <a:ext cx="444268" cy="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563248" y="2347742"/>
            <a:ext cx="1015999" cy="6731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Xr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Yr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979714" y="5119629"/>
            <a:ext cx="1172934" cy="4133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(8504; 6709)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689452" y="5148657"/>
            <a:ext cx="1172934" cy="2769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(41; 6709)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345411" y="3502075"/>
            <a:ext cx="1172934" cy="2769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(41; 1995)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4380" y="3500882"/>
            <a:ext cx="1172934" cy="47603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(8504 ;</a:t>
            </a:r>
            <a:b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1995)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195957" y="5591003"/>
                <a:ext cx="4361543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77500" lnSpcReduction="20000"/>
              </a:bodyPr>
              <a:lstStyle/>
              <a:p>
                <a: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B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𝑋𝑔𝑎𝑚𝑒</m:t>
                      </m:r>
                      <m:r>
                        <a:rPr kumimoji="0" lang="fr-B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fr-B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808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fr-B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808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kumimoji="0" lang="fr-B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0808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fr-B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fr-B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itchFamily="18" charset="0"/>
                                    </a:rPr>
                                    <m:t>𝑋𝑟</m:t>
                                  </m:r>
                                  <m:r>
                                    <a:rPr kumimoji="0" lang="fr-B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itchFamily="18" charset="0"/>
                                    </a:rPr>
                                    <m:t>−41</m:t>
                                  </m:r>
                                </m:num>
                                <m:den>
                                  <m:r>
                                    <a:rPr kumimoji="0" lang="fr-B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itchFamily="18" charset="0"/>
                                    </a:rPr>
                                    <m:t>8504−41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fr-B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808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itchFamily="18" charset="0"/>
                            </a:rPr>
                            <m:t>.6</m:t>
                          </m:r>
                        </m:e>
                      </m:d>
                      <m:r>
                        <a:rPr kumimoji="0" lang="fr-B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mbria Math"/>
                          <a:cs typeface="Times New Roman" pitchFamily="18" charset="0"/>
                        </a:rPr>
                        <m:t>+3</m:t>
                      </m:r>
                    </m:oMath>
                  </m:oMathPara>
                </a14:m>
                <a:endParaRPr kumimoji="0" lang="fr-BE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7" y="5591003"/>
                <a:ext cx="4361543" cy="914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4692513" y="5579493"/>
                <a:ext cx="4361543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70000" lnSpcReduction="20000"/>
              </a:bodyPr>
              <a:lstStyle/>
              <a:p>
                <a: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B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𝑌𝑔𝑎𝑚𝑒</m:t>
                      </m:r>
                      <m:r>
                        <a:rPr kumimoji="0" lang="fr-B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fr-B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808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fr-B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808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kumimoji="0" lang="fr-BE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0808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fr-B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fr-B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itchFamily="18" charset="0"/>
                                    </a:rPr>
                                    <m:t>𝑌𝑟</m:t>
                                  </m:r>
                                  <m:r>
                                    <a:rPr kumimoji="0" lang="fr-B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itchFamily="18" charset="0"/>
                                    </a:rPr>
                                    <m:t>−1995</m:t>
                                  </m:r>
                                </m:num>
                                <m:den>
                                  <m:r>
                                    <a:rPr kumimoji="0" lang="fr-BE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itchFamily="18" charset="0"/>
                                    </a:rPr>
                                    <m:t>6709−1995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fr-B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808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itchFamily="18" charset="0"/>
                            </a:rPr>
                            <m:t>.6,5</m:t>
                          </m:r>
                        </m:e>
                      </m:d>
                      <m:r>
                        <a:rPr kumimoji="0" lang="fr-BE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mbria Math"/>
                          <a:cs typeface="Times New Roman" pitchFamily="18" charset="0"/>
                        </a:rPr>
                        <m:t>+2</m:t>
                      </m:r>
                    </m:oMath>
                  </m:oMathPara>
                </a14:m>
                <a:endParaRPr kumimoji="0" lang="fr-BE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513" y="5579493"/>
                <a:ext cx="4361543" cy="9144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7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Diagram of the </a:t>
            </a:r>
            <a:r>
              <a:rPr lang="en-US" dirty="0" smtClean="0"/>
              <a:t>games</a:t>
            </a:r>
            <a:endParaRPr lang="en-US" dirty="0"/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24500" y="2807504"/>
            <a:ext cx="1919500" cy="1878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game</a:t>
            </a:r>
            <a:r>
              <a:rPr lang="fr-BE" dirty="0" smtClean="0"/>
              <a:t> </a:t>
            </a:r>
            <a:r>
              <a:rPr lang="fr-BE" dirty="0" err="1" smtClean="0"/>
              <a:t>scene</a:t>
            </a:r>
            <a:r>
              <a:rPr lang="fr-BE" dirty="0" smtClean="0"/>
              <a:t> use the </a:t>
            </a:r>
            <a:r>
              <a:rPr lang="fr-BE" dirty="0" err="1" smtClean="0"/>
              <a:t>sames</a:t>
            </a:r>
            <a:r>
              <a:rPr lang="fr-BE" dirty="0" smtClean="0"/>
              <a:t> scripts</a:t>
            </a:r>
          </a:p>
          <a:p>
            <a:pPr algn="ctr"/>
            <a:r>
              <a:rPr lang="fr-BE" dirty="0" smtClean="0"/>
              <a:t>One </a:t>
            </a:r>
            <a:r>
              <a:rPr lang="fr-BE" dirty="0" err="1" smtClean="0"/>
              <a:t>boolean</a:t>
            </a:r>
            <a:r>
              <a:rPr lang="fr-BE" dirty="0" smtClean="0"/>
              <a:t> changes </a:t>
            </a:r>
            <a:r>
              <a:rPr lang="fr-BE" dirty="0" err="1" smtClean="0"/>
              <a:t>specificities</a:t>
            </a:r>
            <a:endParaRPr lang="fr-BE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00817" y="4995333"/>
            <a:ext cx="5240866" cy="10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Only</a:t>
            </a:r>
            <a:r>
              <a:rPr lang="fr-BE" dirty="0" smtClean="0"/>
              <a:t> one </a:t>
            </a:r>
            <a:r>
              <a:rPr lang="fr-BE" dirty="0" err="1" smtClean="0"/>
              <a:t>scene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at the </a:t>
            </a:r>
            <a:r>
              <a:rPr lang="fr-BE" dirty="0" err="1" smtClean="0"/>
              <a:t>screen</a:t>
            </a:r>
            <a:r>
              <a:rPr lang="fr-BE" dirty="0" smtClean="0"/>
              <a:t> at one time.</a:t>
            </a:r>
          </a:p>
          <a:p>
            <a:pPr algn="ctr"/>
            <a:r>
              <a:rPr lang="fr-BE" dirty="0" smtClean="0"/>
              <a:t>If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load</a:t>
            </a:r>
            <a:r>
              <a:rPr lang="fr-BE" dirty="0" smtClean="0"/>
              <a:t> </a:t>
            </a:r>
            <a:r>
              <a:rPr lang="fr-BE" dirty="0" err="1" smtClean="0"/>
              <a:t>another</a:t>
            </a:r>
            <a:r>
              <a:rPr lang="fr-BE" dirty="0" smtClean="0"/>
              <a:t>,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delete</a:t>
            </a:r>
            <a:r>
              <a:rPr lang="fr-BE" dirty="0" smtClean="0"/>
              <a:t> in </a:t>
            </a:r>
            <a:r>
              <a:rPr lang="fr-BE" dirty="0" err="1" smtClean="0"/>
              <a:t>totality</a:t>
            </a:r>
            <a:r>
              <a:rPr lang="fr-BE" dirty="0" smtClean="0"/>
              <a:t> the </a:t>
            </a:r>
            <a:r>
              <a:rPr lang="fr-BE" dirty="0" err="1" smtClean="0"/>
              <a:t>previous</a:t>
            </a:r>
            <a:r>
              <a:rPr lang="fr-BE" dirty="0" smtClean="0"/>
              <a:t> </a:t>
            </a:r>
            <a:r>
              <a:rPr lang="fr-BE" dirty="0" err="1" smtClean="0"/>
              <a:t>scene</a:t>
            </a:r>
            <a:r>
              <a:rPr lang="fr-BE" dirty="0"/>
              <a:t> </a:t>
            </a:r>
            <a:r>
              <a:rPr lang="fr-BE" dirty="0" err="1" smtClean="0"/>
              <a:t>unless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specify</a:t>
            </a:r>
            <a:r>
              <a:rPr lang="fr-BE" dirty="0" smtClean="0"/>
              <a:t> exceptions.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819149" y="53398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WARNING:</a:t>
            </a:r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2840566" y="1221316"/>
            <a:ext cx="1989667" cy="1032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MenuScene</a:t>
            </a:r>
            <a:endParaRPr lang="fr-BE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18469" y="3335239"/>
            <a:ext cx="1989667" cy="1032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SpaceScene</a:t>
            </a:r>
            <a:endParaRPr lang="fr-BE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785416" y="3335240"/>
            <a:ext cx="1989667" cy="1032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SeaScene</a:t>
            </a:r>
            <a:endParaRPr lang="fr-BE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52363" y="3316814"/>
            <a:ext cx="1989667" cy="1032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DuckScene</a:t>
            </a:r>
            <a:endParaRPr lang="fr-BE" dirty="0" smtClean="0"/>
          </a:p>
        </p:txBody>
      </p:sp>
      <p:sp>
        <p:nvSpPr>
          <p:cNvPr id="14" name="Double flèche verticale 13"/>
          <p:cNvSpPr/>
          <p:nvPr/>
        </p:nvSpPr>
        <p:spPr>
          <a:xfrm>
            <a:off x="3646898" y="2254249"/>
            <a:ext cx="266704" cy="10752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Double flèche verticale 14"/>
          <p:cNvSpPr/>
          <p:nvPr/>
        </p:nvSpPr>
        <p:spPr>
          <a:xfrm rot="2961286">
            <a:off x="2108129" y="1994632"/>
            <a:ext cx="266704" cy="15510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Double flèche verticale 15"/>
          <p:cNvSpPr/>
          <p:nvPr/>
        </p:nvSpPr>
        <p:spPr>
          <a:xfrm rot="18638714" flipV="1">
            <a:off x="5317019" y="1994631"/>
            <a:ext cx="266704" cy="15510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84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of the games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59595" y="2022437"/>
            <a:ext cx="2673920" cy="44384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/>
          <p:cNvSpPr/>
          <p:nvPr/>
        </p:nvSpPr>
        <p:spPr>
          <a:xfrm>
            <a:off x="164395" y="2022436"/>
            <a:ext cx="2650187" cy="45435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Rectangle avec flèche vers le bas 30"/>
          <p:cNvSpPr/>
          <p:nvPr/>
        </p:nvSpPr>
        <p:spPr>
          <a:xfrm>
            <a:off x="479337" y="3586870"/>
            <a:ext cx="1755656" cy="6476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Port </a:t>
            </a:r>
            <a:r>
              <a:rPr lang="fr-FR" sz="1200" dirty="0" err="1" smtClean="0"/>
              <a:t>creation</a:t>
            </a:r>
            <a:r>
              <a:rPr lang="fr-FR" sz="1200" dirty="0" smtClean="0"/>
              <a:t>, </a:t>
            </a:r>
            <a:r>
              <a:rPr lang="fr-FR" sz="1200" dirty="0" err="1" smtClean="0"/>
              <a:t>initialization</a:t>
            </a:r>
            <a:r>
              <a:rPr lang="fr-FR" sz="1200" dirty="0" smtClean="0"/>
              <a:t> and </a:t>
            </a:r>
            <a:r>
              <a:rPr lang="fr-FR" sz="1200" dirty="0" err="1" smtClean="0"/>
              <a:t>opening</a:t>
            </a:r>
            <a:endParaRPr lang="fr-FR" sz="1200" dirty="0"/>
          </a:p>
        </p:txBody>
      </p:sp>
      <p:sp>
        <p:nvSpPr>
          <p:cNvPr id="38" name="Rectangle avec flèche vers le bas 37"/>
          <p:cNvSpPr/>
          <p:nvPr/>
        </p:nvSpPr>
        <p:spPr>
          <a:xfrm>
            <a:off x="479336" y="4256085"/>
            <a:ext cx="1755658" cy="99102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Sending</a:t>
            </a:r>
            <a:r>
              <a:rPr lang="fr-FR" sz="1200" dirty="0" smtClean="0"/>
              <a:t> command to </a:t>
            </a:r>
            <a:r>
              <a:rPr lang="fr-FR" sz="1200" dirty="0" err="1" smtClean="0"/>
              <a:t>REAPlan</a:t>
            </a:r>
            <a:r>
              <a:rPr lang="fr-FR" sz="1200" dirty="0" smtClean="0"/>
              <a:t> to </a:t>
            </a:r>
            <a:r>
              <a:rPr lang="fr-FR" sz="1200" dirty="0" err="1" smtClean="0"/>
              <a:t>calibrate</a:t>
            </a:r>
            <a:r>
              <a:rPr lang="fr-FR" sz="1200" dirty="0" smtClean="0"/>
              <a:t> and enter </a:t>
            </a:r>
            <a:r>
              <a:rPr lang="fr-FR" sz="1200" dirty="0" err="1" smtClean="0"/>
              <a:t>into</a:t>
            </a:r>
            <a:r>
              <a:rPr lang="fr-FR" sz="1200" dirty="0" smtClean="0"/>
              <a:t> free mode</a:t>
            </a:r>
            <a:endParaRPr lang="fr-FR" sz="1200" dirty="0"/>
          </a:p>
        </p:txBody>
      </p:sp>
      <p:sp>
        <p:nvSpPr>
          <p:cNvPr id="39" name="Rectangle avec flèche vers le bas 38"/>
          <p:cNvSpPr/>
          <p:nvPr/>
        </p:nvSpPr>
        <p:spPr>
          <a:xfrm>
            <a:off x="479336" y="5279892"/>
            <a:ext cx="1755658" cy="6448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Acquiring</a:t>
            </a:r>
            <a:r>
              <a:rPr lang="fr-FR" sz="1400" dirty="0" smtClean="0"/>
              <a:t> position of distal </a:t>
            </a:r>
            <a:r>
              <a:rPr lang="fr-FR" sz="1400" dirty="0" err="1" smtClean="0"/>
              <a:t>effector</a:t>
            </a:r>
            <a:endParaRPr lang="fr-FR" sz="1400" dirty="0"/>
          </a:p>
        </p:txBody>
      </p:sp>
      <p:sp>
        <p:nvSpPr>
          <p:cNvPr id="40" name="Organigramme : Processus 39"/>
          <p:cNvSpPr/>
          <p:nvPr/>
        </p:nvSpPr>
        <p:spPr>
          <a:xfrm>
            <a:off x="3398269" y="4453160"/>
            <a:ext cx="1755656" cy="5000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Message </a:t>
            </a:r>
            <a:r>
              <a:rPr lang="fr-FR" sz="1400" dirty="0" err="1" smtClean="0"/>
              <a:t>Received</a:t>
            </a:r>
            <a:r>
              <a:rPr lang="fr-FR" sz="1400" dirty="0" smtClean="0"/>
              <a:t>?</a:t>
            </a:r>
            <a:endParaRPr lang="fr-FR" sz="1400" dirty="0"/>
          </a:p>
        </p:txBody>
      </p:sp>
      <p:sp>
        <p:nvSpPr>
          <p:cNvPr id="41" name="Rectangle 40"/>
          <p:cNvSpPr/>
          <p:nvPr/>
        </p:nvSpPr>
        <p:spPr>
          <a:xfrm>
            <a:off x="4029135" y="4961004"/>
            <a:ext cx="493924" cy="269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YES</a:t>
            </a:r>
            <a:endParaRPr lang="fr-FR" sz="1400" dirty="0"/>
          </a:p>
        </p:txBody>
      </p:sp>
      <p:sp>
        <p:nvSpPr>
          <p:cNvPr id="42" name="Flèche à angle droit 41"/>
          <p:cNvSpPr/>
          <p:nvPr/>
        </p:nvSpPr>
        <p:spPr>
          <a:xfrm rot="10800000">
            <a:off x="4923268" y="3631696"/>
            <a:ext cx="487922" cy="1277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179788" y="4600975"/>
            <a:ext cx="414570" cy="20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NO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5364213" y="3631696"/>
            <a:ext cx="45720" cy="953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79335" y="5932601"/>
            <a:ext cx="1755658" cy="58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Update X and Y position variables</a:t>
            </a:r>
            <a:endParaRPr lang="fr-FR" sz="1600" dirty="0"/>
          </a:p>
        </p:txBody>
      </p:sp>
      <p:sp>
        <p:nvSpPr>
          <p:cNvPr id="46" name="Rectangle avec flèche vers le bas 45"/>
          <p:cNvSpPr/>
          <p:nvPr/>
        </p:nvSpPr>
        <p:spPr>
          <a:xfrm>
            <a:off x="3398269" y="3789761"/>
            <a:ext cx="1755656" cy="6476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Osc</a:t>
            </a:r>
            <a:r>
              <a:rPr lang="fr-FR" sz="1200" dirty="0" smtClean="0"/>
              <a:t> server </a:t>
            </a:r>
            <a:r>
              <a:rPr lang="fr-FR" sz="1200" dirty="0" err="1" smtClean="0"/>
              <a:t>creation</a:t>
            </a:r>
            <a:r>
              <a:rPr lang="fr-FR" sz="1200" dirty="0" smtClean="0"/>
              <a:t> and </a:t>
            </a:r>
            <a:r>
              <a:rPr lang="fr-FR" sz="1200" dirty="0" err="1" smtClean="0"/>
              <a:t>initialization</a:t>
            </a:r>
            <a:endParaRPr lang="fr-FR" sz="1200" dirty="0"/>
          </a:p>
        </p:txBody>
      </p:sp>
      <p:sp>
        <p:nvSpPr>
          <p:cNvPr id="47" name="Flèche vers le bas 46"/>
          <p:cNvSpPr/>
          <p:nvPr/>
        </p:nvSpPr>
        <p:spPr>
          <a:xfrm>
            <a:off x="4174701" y="5246761"/>
            <a:ext cx="202790" cy="332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Rectangle 47"/>
          <p:cNvSpPr/>
          <p:nvPr/>
        </p:nvSpPr>
        <p:spPr>
          <a:xfrm>
            <a:off x="3398270" y="5595503"/>
            <a:ext cx="1755656" cy="398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Update </a:t>
            </a:r>
            <a:r>
              <a:rPr lang="fr-FR" sz="1200" dirty="0" err="1" smtClean="0"/>
              <a:t>difficulty</a:t>
            </a:r>
            <a:r>
              <a:rPr lang="fr-FR" sz="1200" dirty="0" smtClean="0"/>
              <a:t> variable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 rot="16200000">
            <a:off x="5395500" y="5542587"/>
            <a:ext cx="50722" cy="533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 flipH="1">
            <a:off x="5687795" y="3631695"/>
            <a:ext cx="45720" cy="2203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vers le bas 50"/>
          <p:cNvSpPr/>
          <p:nvPr/>
        </p:nvSpPr>
        <p:spPr>
          <a:xfrm rot="5400000">
            <a:off x="5524615" y="3486034"/>
            <a:ext cx="89590" cy="346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Rectangle 51"/>
          <p:cNvSpPr/>
          <p:nvPr/>
        </p:nvSpPr>
        <p:spPr>
          <a:xfrm rot="16200000">
            <a:off x="2434187" y="6029379"/>
            <a:ext cx="50718" cy="449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 flipH="1">
            <a:off x="2637793" y="5058796"/>
            <a:ext cx="45720" cy="121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lèche à angle droit 53"/>
          <p:cNvSpPr/>
          <p:nvPr/>
        </p:nvSpPr>
        <p:spPr>
          <a:xfrm rot="10800000">
            <a:off x="1657497" y="5053668"/>
            <a:ext cx="1023072" cy="1861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avec flèche vers le bas 54"/>
          <p:cNvSpPr/>
          <p:nvPr/>
        </p:nvSpPr>
        <p:spPr>
          <a:xfrm>
            <a:off x="479336" y="2638353"/>
            <a:ext cx="1755656" cy="9066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Protecting</a:t>
            </a:r>
            <a:r>
              <a:rPr lang="fr-FR" sz="1200" dirty="0" smtClean="0"/>
              <a:t> </a:t>
            </a:r>
            <a:r>
              <a:rPr lang="fr-FR" sz="1200" dirty="0" err="1" smtClean="0"/>
              <a:t>GameObject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r>
              <a:rPr lang="fr-FR" sz="1200" dirty="0" smtClean="0"/>
              <a:t> suppression </a:t>
            </a:r>
            <a:r>
              <a:rPr lang="fr-FR" sz="1200" dirty="0" err="1" smtClean="0"/>
              <a:t>when</a:t>
            </a:r>
            <a:r>
              <a:rPr lang="fr-FR" sz="1200" dirty="0" smtClean="0"/>
              <a:t> </a:t>
            </a:r>
            <a:r>
              <a:rPr lang="fr-FR" sz="1200" dirty="0" err="1" smtClean="0"/>
              <a:t>loading</a:t>
            </a:r>
            <a:r>
              <a:rPr lang="fr-FR" sz="1200" dirty="0" smtClean="0"/>
              <a:t> </a:t>
            </a:r>
            <a:r>
              <a:rPr lang="fr-FR" sz="1200" dirty="0" err="1" smtClean="0"/>
              <a:t>another</a:t>
            </a:r>
            <a:r>
              <a:rPr lang="fr-FR" sz="1200" dirty="0" smtClean="0"/>
              <a:t> </a:t>
            </a:r>
            <a:r>
              <a:rPr lang="fr-FR" sz="1200" dirty="0" err="1" smtClean="0"/>
              <a:t>scene</a:t>
            </a:r>
            <a:endParaRPr lang="fr-FR" sz="1200" dirty="0"/>
          </a:p>
        </p:txBody>
      </p:sp>
      <p:sp>
        <p:nvSpPr>
          <p:cNvPr id="56" name="Rectangle avec flèche vers le bas 55"/>
          <p:cNvSpPr/>
          <p:nvPr/>
        </p:nvSpPr>
        <p:spPr>
          <a:xfrm>
            <a:off x="3398267" y="2854870"/>
            <a:ext cx="1755656" cy="9066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Protecting</a:t>
            </a:r>
            <a:r>
              <a:rPr lang="fr-FR" sz="1200" dirty="0" smtClean="0"/>
              <a:t> </a:t>
            </a:r>
            <a:r>
              <a:rPr lang="fr-FR" sz="1200" dirty="0" err="1" smtClean="0"/>
              <a:t>GameObject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r>
              <a:rPr lang="fr-FR" sz="1200" dirty="0" smtClean="0"/>
              <a:t> suppression </a:t>
            </a:r>
            <a:r>
              <a:rPr lang="fr-FR" sz="1200" dirty="0" err="1" smtClean="0"/>
              <a:t>when</a:t>
            </a:r>
            <a:r>
              <a:rPr lang="fr-FR" sz="1200" dirty="0" smtClean="0"/>
              <a:t> </a:t>
            </a:r>
            <a:r>
              <a:rPr lang="fr-FR" sz="1200" dirty="0" err="1" smtClean="0"/>
              <a:t>loading</a:t>
            </a:r>
            <a:r>
              <a:rPr lang="fr-FR" sz="1200" dirty="0" smtClean="0"/>
              <a:t> </a:t>
            </a:r>
            <a:r>
              <a:rPr lang="fr-FR" sz="1200" dirty="0" err="1" smtClean="0"/>
              <a:t>another</a:t>
            </a:r>
            <a:r>
              <a:rPr lang="fr-FR" sz="1200" dirty="0" smtClean="0"/>
              <a:t> </a:t>
            </a:r>
            <a:r>
              <a:rPr lang="fr-FR" sz="1200" dirty="0" err="1" smtClean="0"/>
              <a:t>scene</a:t>
            </a:r>
            <a:endParaRPr lang="fr-FR" sz="1200" dirty="0"/>
          </a:p>
        </p:txBody>
      </p:sp>
      <p:sp>
        <p:nvSpPr>
          <p:cNvPr id="57" name="ZoneTexte 56"/>
          <p:cNvSpPr txBox="1"/>
          <p:nvPr/>
        </p:nvSpPr>
        <p:spPr>
          <a:xfrm>
            <a:off x="652281" y="2022437"/>
            <a:ext cx="1490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GameObject</a:t>
            </a:r>
            <a:r>
              <a:rPr lang="fr-BE" sz="1600" dirty="0" smtClean="0"/>
              <a:t> </a:t>
            </a:r>
            <a:r>
              <a:rPr lang="fr-BE" sz="1600" dirty="0" err="1" smtClean="0"/>
              <a:t>PortController</a:t>
            </a:r>
            <a:endParaRPr lang="fr-BE" sz="1600" dirty="0"/>
          </a:p>
        </p:txBody>
      </p:sp>
      <p:sp>
        <p:nvSpPr>
          <p:cNvPr id="58" name="ZoneTexte 57"/>
          <p:cNvSpPr txBox="1"/>
          <p:nvPr/>
        </p:nvSpPr>
        <p:spPr>
          <a:xfrm>
            <a:off x="3505125" y="2218575"/>
            <a:ext cx="160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GameObject</a:t>
            </a:r>
            <a:endParaRPr lang="fr-BE" sz="1600" dirty="0"/>
          </a:p>
          <a:p>
            <a:pPr algn="ctr"/>
            <a:r>
              <a:rPr lang="fr-BE" sz="1600" dirty="0" err="1" smtClean="0"/>
              <a:t>OSCController</a:t>
            </a:r>
            <a:endParaRPr lang="fr-BE" sz="1600" dirty="0"/>
          </a:p>
        </p:txBody>
      </p:sp>
      <p:sp>
        <p:nvSpPr>
          <p:cNvPr id="59" name="Rectangle 58"/>
          <p:cNvSpPr/>
          <p:nvPr/>
        </p:nvSpPr>
        <p:spPr>
          <a:xfrm>
            <a:off x="6102835" y="1955481"/>
            <a:ext cx="2794277" cy="4526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Rectangle avec flèche vers le bas 59"/>
          <p:cNvSpPr/>
          <p:nvPr/>
        </p:nvSpPr>
        <p:spPr>
          <a:xfrm>
            <a:off x="6746840" y="2949654"/>
            <a:ext cx="1636917" cy="113275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Protecting</a:t>
            </a:r>
            <a:r>
              <a:rPr lang="fr-FR" sz="1200" dirty="0" smtClean="0"/>
              <a:t> </a:t>
            </a:r>
            <a:r>
              <a:rPr lang="fr-FR" sz="1200" dirty="0" err="1" smtClean="0"/>
              <a:t>GameObject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r>
              <a:rPr lang="fr-FR" sz="1200" dirty="0" smtClean="0"/>
              <a:t> suppression </a:t>
            </a:r>
            <a:r>
              <a:rPr lang="fr-FR" sz="1200" dirty="0" err="1" smtClean="0"/>
              <a:t>when</a:t>
            </a:r>
            <a:r>
              <a:rPr lang="fr-FR" sz="1200" dirty="0" smtClean="0"/>
              <a:t> </a:t>
            </a:r>
            <a:r>
              <a:rPr lang="fr-FR" sz="1200" dirty="0" err="1" smtClean="0"/>
              <a:t>loading</a:t>
            </a:r>
            <a:r>
              <a:rPr lang="fr-FR" sz="1200" dirty="0" smtClean="0"/>
              <a:t> </a:t>
            </a:r>
            <a:r>
              <a:rPr lang="fr-FR" sz="1200" dirty="0" err="1" smtClean="0"/>
              <a:t>another</a:t>
            </a:r>
            <a:r>
              <a:rPr lang="fr-FR" sz="1200" dirty="0" smtClean="0"/>
              <a:t> </a:t>
            </a:r>
            <a:r>
              <a:rPr lang="fr-FR" sz="1200" dirty="0" err="1" smtClean="0"/>
              <a:t>scene</a:t>
            </a:r>
            <a:endParaRPr lang="fr-FR" sz="1200" dirty="0"/>
          </a:p>
        </p:txBody>
      </p:sp>
      <p:sp>
        <p:nvSpPr>
          <p:cNvPr id="61" name="ZoneTexte 60"/>
          <p:cNvSpPr txBox="1"/>
          <p:nvPr/>
        </p:nvSpPr>
        <p:spPr>
          <a:xfrm>
            <a:off x="6714507" y="2270095"/>
            <a:ext cx="1715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GameObject</a:t>
            </a:r>
            <a:endParaRPr lang="fr-BE" sz="1600" dirty="0"/>
          </a:p>
          <a:p>
            <a:pPr algn="ctr"/>
            <a:r>
              <a:rPr lang="fr-BE" sz="1600" dirty="0" err="1" smtClean="0"/>
              <a:t>ConfigController</a:t>
            </a:r>
            <a:endParaRPr lang="fr-BE" sz="1600" dirty="0"/>
          </a:p>
        </p:txBody>
      </p:sp>
      <p:sp>
        <p:nvSpPr>
          <p:cNvPr id="62" name="Rectangle 61"/>
          <p:cNvSpPr/>
          <p:nvPr/>
        </p:nvSpPr>
        <p:spPr>
          <a:xfrm>
            <a:off x="6753630" y="4064809"/>
            <a:ext cx="1636917" cy="371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Creating</a:t>
            </a:r>
            <a:r>
              <a:rPr lang="fr-FR" sz="1200" dirty="0" smtClean="0"/>
              <a:t> configuration variables</a:t>
            </a:r>
            <a:endParaRPr lang="fr-FR" sz="1200" dirty="0"/>
          </a:p>
        </p:txBody>
      </p:sp>
      <p:sp>
        <p:nvSpPr>
          <p:cNvPr id="63" name="Rectangle avec flèche vers le bas 62"/>
          <p:cNvSpPr/>
          <p:nvPr/>
        </p:nvSpPr>
        <p:spPr>
          <a:xfrm>
            <a:off x="519875" y="1092688"/>
            <a:ext cx="1755656" cy="9066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The script about Port Com </a:t>
            </a:r>
            <a:r>
              <a:rPr lang="fr-FR" sz="1200" dirty="0" err="1" smtClean="0"/>
              <a:t>create</a:t>
            </a:r>
            <a:r>
              <a:rPr lang="fr-FR" sz="1200" dirty="0" smtClean="0"/>
              <a:t> a </a:t>
            </a:r>
            <a:r>
              <a:rPr lang="fr-FR" sz="1200" dirty="0" err="1" smtClean="0"/>
              <a:t>GameObject</a:t>
            </a:r>
            <a:endParaRPr lang="fr-FR" sz="1200" dirty="0"/>
          </a:p>
        </p:txBody>
      </p:sp>
      <p:sp>
        <p:nvSpPr>
          <p:cNvPr id="64" name="Rectangle avec flèche vers le bas 63"/>
          <p:cNvSpPr/>
          <p:nvPr/>
        </p:nvSpPr>
        <p:spPr>
          <a:xfrm>
            <a:off x="3449838" y="1092688"/>
            <a:ext cx="1755656" cy="9066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The script about OSC </a:t>
            </a:r>
            <a:r>
              <a:rPr lang="fr-FR" sz="1200" dirty="0" err="1" smtClean="0"/>
              <a:t>create</a:t>
            </a:r>
            <a:r>
              <a:rPr lang="fr-FR" sz="1200" dirty="0" smtClean="0"/>
              <a:t> a </a:t>
            </a:r>
            <a:r>
              <a:rPr lang="fr-FR" sz="1200" dirty="0" err="1" smtClean="0"/>
              <a:t>GameObject</a:t>
            </a:r>
            <a:endParaRPr lang="fr-FR" sz="1200" dirty="0"/>
          </a:p>
        </p:txBody>
      </p:sp>
      <p:sp>
        <p:nvSpPr>
          <p:cNvPr id="65" name="Rectangle avec flèche vers le bas 64"/>
          <p:cNvSpPr/>
          <p:nvPr/>
        </p:nvSpPr>
        <p:spPr>
          <a:xfrm>
            <a:off x="6783608" y="1110586"/>
            <a:ext cx="1636917" cy="84489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The script about config </a:t>
            </a:r>
            <a:r>
              <a:rPr lang="fr-FR" sz="1200" dirty="0" err="1" smtClean="0"/>
              <a:t>create</a:t>
            </a:r>
            <a:r>
              <a:rPr lang="fr-FR" sz="1200" dirty="0" smtClean="0"/>
              <a:t> a </a:t>
            </a:r>
            <a:r>
              <a:rPr lang="fr-FR" sz="1200" dirty="0" err="1" smtClean="0"/>
              <a:t>GameObject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194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of the games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sp>
        <p:nvSpPr>
          <p:cNvPr id="7" name="Rectangle avec flèche vers le bas 6"/>
          <p:cNvSpPr/>
          <p:nvPr/>
        </p:nvSpPr>
        <p:spPr>
          <a:xfrm>
            <a:off x="874606" y="2897331"/>
            <a:ext cx="952963" cy="12590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/>
              <a:t>Launching</a:t>
            </a:r>
            <a:r>
              <a:rPr lang="fr-FR" sz="1400" b="1" dirty="0" smtClean="0"/>
              <a:t> ennemies</a:t>
            </a:r>
            <a:endParaRPr lang="fr-FR" sz="1400" b="1" dirty="0"/>
          </a:p>
        </p:txBody>
      </p:sp>
      <p:sp>
        <p:nvSpPr>
          <p:cNvPr id="8" name="Rectangle avec flèche vers le bas 7"/>
          <p:cNvSpPr/>
          <p:nvPr/>
        </p:nvSpPr>
        <p:spPr>
          <a:xfrm>
            <a:off x="2034787" y="2894941"/>
            <a:ext cx="1198847" cy="127735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/>
              <a:t>Moving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player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according</a:t>
            </a:r>
            <a:r>
              <a:rPr lang="fr-FR" sz="1200" b="1" dirty="0" smtClean="0"/>
              <a:t> the X and Y position variables</a:t>
            </a:r>
            <a:endParaRPr lang="fr-FR" sz="1200" b="1" dirty="0"/>
          </a:p>
        </p:txBody>
      </p:sp>
      <p:sp>
        <p:nvSpPr>
          <p:cNvPr id="9" name="Organigramme : Processus 8"/>
          <p:cNvSpPr/>
          <p:nvPr/>
        </p:nvSpPr>
        <p:spPr>
          <a:xfrm>
            <a:off x="874605" y="4156427"/>
            <a:ext cx="5861306" cy="2813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Is </a:t>
            </a:r>
            <a:r>
              <a:rPr lang="fr-FR" sz="1400" dirty="0" err="1" smtClean="0"/>
              <a:t>game</a:t>
            </a:r>
            <a:r>
              <a:rPr lang="fr-FR" sz="1400" dirty="0" smtClean="0"/>
              <a:t> over?</a:t>
            </a:r>
            <a:endParaRPr lang="fr-FR" sz="1400" dirty="0"/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3741855" y="4281770"/>
            <a:ext cx="656357" cy="9700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69079" y="4437825"/>
            <a:ext cx="611543" cy="300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YES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552120" y="4744594"/>
            <a:ext cx="1494619" cy="350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Restart?</a:t>
            </a:r>
            <a:endParaRPr lang="fr-FR" sz="1400" dirty="0"/>
          </a:p>
        </p:txBody>
      </p:sp>
      <p:sp>
        <p:nvSpPr>
          <p:cNvPr id="13" name="Flèche à angle droit 12"/>
          <p:cNvSpPr/>
          <p:nvPr/>
        </p:nvSpPr>
        <p:spPr>
          <a:xfrm rot="10800000">
            <a:off x="3636839" y="2109544"/>
            <a:ext cx="4553166" cy="32250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46739" y="4766779"/>
            <a:ext cx="514351" cy="29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YES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6179623" y="5360316"/>
            <a:ext cx="779832" cy="384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End</a:t>
            </a:r>
            <a:endParaRPr lang="fr-FR" sz="1400" dirty="0"/>
          </a:p>
        </p:txBody>
      </p:sp>
      <p:sp>
        <p:nvSpPr>
          <p:cNvPr id="16" name="Flèche à angle droit 15"/>
          <p:cNvSpPr/>
          <p:nvPr/>
        </p:nvSpPr>
        <p:spPr>
          <a:xfrm rot="10800000" flipH="1">
            <a:off x="541758" y="4981144"/>
            <a:ext cx="1004161" cy="26252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735911" y="4196822"/>
            <a:ext cx="513292" cy="22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NO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7268571" y="4162338"/>
            <a:ext cx="99913" cy="151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à angle droit 18"/>
          <p:cNvSpPr/>
          <p:nvPr/>
        </p:nvSpPr>
        <p:spPr>
          <a:xfrm rot="5400000">
            <a:off x="5366435" y="4931738"/>
            <a:ext cx="656357" cy="9700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993659" y="5087793"/>
            <a:ext cx="611543" cy="300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NO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8063599" y="2109543"/>
            <a:ext cx="126406" cy="2860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72761" y="2445293"/>
            <a:ext cx="5863150" cy="461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avec flèche vers le bas 22"/>
          <p:cNvSpPr/>
          <p:nvPr/>
        </p:nvSpPr>
        <p:spPr>
          <a:xfrm>
            <a:off x="3401870" y="2907584"/>
            <a:ext cx="1464839" cy="127735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/>
              <a:t>Modifying</a:t>
            </a:r>
            <a:r>
              <a:rPr lang="fr-FR" sz="1200" b="1" dirty="0" smtClean="0"/>
              <a:t> the </a:t>
            </a:r>
            <a:r>
              <a:rPr lang="fr-FR" sz="1200" b="1" dirty="0" err="1" smtClean="0"/>
              <a:t>number</a:t>
            </a:r>
            <a:r>
              <a:rPr lang="fr-FR" sz="1200" b="1" dirty="0" smtClean="0"/>
              <a:t> of </a:t>
            </a:r>
            <a:r>
              <a:rPr lang="fr-FR" sz="1200" b="1" dirty="0" err="1" smtClean="0"/>
              <a:t>enemy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according</a:t>
            </a:r>
            <a:r>
              <a:rPr lang="fr-FR" sz="1200" b="1" dirty="0" smtClean="0"/>
              <a:t> the </a:t>
            </a:r>
            <a:r>
              <a:rPr lang="fr-FR" sz="1200" b="1" dirty="0" err="1" smtClean="0"/>
              <a:t>difficulty</a:t>
            </a:r>
            <a:r>
              <a:rPr lang="fr-FR" sz="1200" b="1" dirty="0" smtClean="0"/>
              <a:t> variables</a:t>
            </a:r>
            <a:endParaRPr lang="fr-FR" sz="1200" b="1" dirty="0"/>
          </a:p>
        </p:txBody>
      </p:sp>
      <p:sp>
        <p:nvSpPr>
          <p:cNvPr id="24" name="Rectangle avec flèche vers le bas 23"/>
          <p:cNvSpPr/>
          <p:nvPr/>
        </p:nvSpPr>
        <p:spPr>
          <a:xfrm>
            <a:off x="5090934" y="2906660"/>
            <a:ext cx="1644977" cy="127735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/>
              <a:t>Creating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shot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from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player</a:t>
            </a:r>
            <a:r>
              <a:rPr lang="fr-FR" sz="1200" b="1" dirty="0" smtClean="0"/>
              <a:t> and </a:t>
            </a:r>
            <a:r>
              <a:rPr lang="fr-FR" sz="1200" b="1" dirty="0" err="1" smtClean="0"/>
              <a:t>enemies</a:t>
            </a:r>
            <a:r>
              <a:rPr lang="fr-FR" sz="1200" b="1" dirty="0" smtClean="0"/>
              <a:t> and </a:t>
            </a:r>
            <a:r>
              <a:rPr lang="fr-FR" sz="1200" b="1" dirty="0" err="1" smtClean="0"/>
              <a:t>checking</a:t>
            </a:r>
            <a:r>
              <a:rPr lang="fr-FR" sz="1200" b="1" dirty="0" smtClean="0"/>
              <a:t> if a </a:t>
            </a:r>
            <a:r>
              <a:rPr lang="fr-FR" sz="1200" b="1" dirty="0" err="1" smtClean="0"/>
              <a:t>shot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touch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something</a:t>
            </a:r>
            <a:endParaRPr lang="fr-FR" sz="1200" b="1" dirty="0"/>
          </a:p>
        </p:txBody>
      </p:sp>
      <p:sp>
        <p:nvSpPr>
          <p:cNvPr id="25" name="Organigramme : Processus 24"/>
          <p:cNvSpPr/>
          <p:nvPr/>
        </p:nvSpPr>
        <p:spPr>
          <a:xfrm>
            <a:off x="908023" y="5251041"/>
            <a:ext cx="1043929" cy="6430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Is key ESC </a:t>
            </a:r>
            <a:r>
              <a:rPr lang="fr-FR" sz="1400" dirty="0" err="1" smtClean="0"/>
              <a:t>pressed</a:t>
            </a:r>
            <a:r>
              <a:rPr lang="fr-FR" sz="1400" dirty="0" smtClean="0"/>
              <a:t>?</a:t>
            </a:r>
            <a:endParaRPr lang="fr-FR" sz="1400" dirty="0"/>
          </a:p>
        </p:txBody>
      </p:sp>
      <p:sp>
        <p:nvSpPr>
          <p:cNvPr id="26" name="Rectangle 25"/>
          <p:cNvSpPr/>
          <p:nvPr/>
        </p:nvSpPr>
        <p:spPr>
          <a:xfrm>
            <a:off x="1158382" y="5901440"/>
            <a:ext cx="513292" cy="22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NO</a:t>
            </a:r>
            <a:endParaRPr lang="fr-FR" sz="1400" dirty="0"/>
          </a:p>
        </p:txBody>
      </p:sp>
      <p:sp>
        <p:nvSpPr>
          <p:cNvPr id="27" name="Rectangle 26"/>
          <p:cNvSpPr/>
          <p:nvPr/>
        </p:nvSpPr>
        <p:spPr>
          <a:xfrm>
            <a:off x="1951952" y="5413472"/>
            <a:ext cx="514351" cy="29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YES</a:t>
            </a:r>
            <a:endParaRPr lang="fr-FR" sz="1400" dirty="0"/>
          </a:p>
        </p:txBody>
      </p:sp>
      <p:sp>
        <p:nvSpPr>
          <p:cNvPr id="28" name="Flèche droite 27"/>
          <p:cNvSpPr/>
          <p:nvPr/>
        </p:nvSpPr>
        <p:spPr>
          <a:xfrm>
            <a:off x="2466303" y="5413472"/>
            <a:ext cx="380811" cy="290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Organigramme : Processus 28"/>
          <p:cNvSpPr/>
          <p:nvPr/>
        </p:nvSpPr>
        <p:spPr>
          <a:xfrm>
            <a:off x="2847114" y="5262761"/>
            <a:ext cx="1043929" cy="6430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Going</a:t>
            </a:r>
            <a:r>
              <a:rPr lang="fr-FR" sz="1400" dirty="0" smtClean="0"/>
              <a:t> back to the menu</a:t>
            </a:r>
            <a:endParaRPr lang="fr-FR" sz="1400" dirty="0"/>
          </a:p>
        </p:txBody>
      </p:sp>
      <p:sp>
        <p:nvSpPr>
          <p:cNvPr id="30" name="Rectangle 29"/>
          <p:cNvSpPr/>
          <p:nvPr/>
        </p:nvSpPr>
        <p:spPr>
          <a:xfrm>
            <a:off x="7452436" y="2190750"/>
            <a:ext cx="122239" cy="218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 rot="5400000">
            <a:off x="7307873" y="4227412"/>
            <a:ext cx="97422" cy="191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40267" y="4981144"/>
            <a:ext cx="81170" cy="1337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 rot="5400000">
            <a:off x="961614" y="5879076"/>
            <a:ext cx="97424" cy="781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401041" y="6126830"/>
            <a:ext cx="84193" cy="191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essus 34"/>
          <p:cNvSpPr/>
          <p:nvPr/>
        </p:nvSpPr>
        <p:spPr>
          <a:xfrm>
            <a:off x="3233634" y="1262160"/>
            <a:ext cx="1043929" cy="6430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Start</a:t>
            </a:r>
            <a:endParaRPr lang="fr-FR" sz="1400" dirty="0"/>
          </a:p>
        </p:txBody>
      </p:sp>
      <p:sp>
        <p:nvSpPr>
          <p:cNvPr id="36" name="Rectangle 35"/>
          <p:cNvSpPr/>
          <p:nvPr/>
        </p:nvSpPr>
        <p:spPr>
          <a:xfrm>
            <a:off x="3676650" y="1905191"/>
            <a:ext cx="78948" cy="204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5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Introduction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Handling </a:t>
            </a:r>
            <a:r>
              <a:rPr lang="en-US" dirty="0"/>
              <a:t>the </a:t>
            </a:r>
            <a:r>
              <a:rPr lang="en-US" dirty="0" err="1"/>
              <a:t>Reaplan</a:t>
            </a:r>
            <a:endParaRPr lang="en-US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Kinect for user </a:t>
            </a:r>
            <a:r>
              <a:rPr lang="en-US" dirty="0"/>
              <a:t>tracking </a:t>
            </a: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Serious Game </a:t>
            </a:r>
            <a:r>
              <a:rPr lang="en-US" dirty="0"/>
              <a:t>linked to </a:t>
            </a:r>
            <a:r>
              <a:rPr lang="en-US" dirty="0" err="1" smtClean="0"/>
              <a:t>Reaplan</a:t>
            </a: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Conclusion and Future works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Overview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REAplan</a:t>
            </a:r>
            <a:r>
              <a:rPr lang="en-US" dirty="0" smtClean="0"/>
              <a:t> controls the Serious games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Kinect </a:t>
            </a:r>
            <a:r>
              <a:rPr lang="en-US" dirty="0" smtClean="0"/>
              <a:t>tracks the upper body and the face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User information are used to change gameplay in real-time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Complete </a:t>
            </a:r>
            <a:r>
              <a:rPr lang="en-US" dirty="0"/>
              <a:t>the 3rd game</a:t>
            </a: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Body and arm tracking with </a:t>
            </a:r>
            <a:r>
              <a:rPr lang="en-US" dirty="0" err="1"/>
              <a:t>K</a:t>
            </a:r>
            <a:r>
              <a:rPr lang="en-US" dirty="0" err="1" smtClean="0"/>
              <a:t>inect</a:t>
            </a:r>
            <a:r>
              <a:rPr lang="en-US" dirty="0" smtClean="0"/>
              <a:t> and Qualisys for comparison (according therapist)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Body points and face features exploitation:</a:t>
            </a:r>
          </a:p>
          <a:p>
            <a:pPr marL="63817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Include Action unit analysis</a:t>
            </a:r>
          </a:p>
          <a:p>
            <a:pPr marL="63817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Measuring </a:t>
            </a:r>
            <a:r>
              <a:rPr lang="en-US" dirty="0"/>
              <a:t>the displacement of the arm</a:t>
            </a: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Game </a:t>
            </a:r>
            <a:r>
              <a:rPr lang="en-US" dirty="0" smtClean="0"/>
              <a:t>stabilization and therapy rules discussion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725733"/>
            <a:ext cx="8229600" cy="3287467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pic>
        <p:nvPicPr>
          <p:cNvPr id="1026" name="Picture 2" descr="C:\Users\bigrar\Desktop\game\aa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t="31535" r="18946" b="29506"/>
          <a:stretch/>
        </p:blipFill>
        <p:spPr bwMode="auto">
          <a:xfrm>
            <a:off x="1990725" y="3149600"/>
            <a:ext cx="5105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err="1" smtClean="0"/>
              <a:t>eNTERFACE</a:t>
            </a:r>
            <a:r>
              <a:rPr lang="en-US" sz="2000" dirty="0" smtClean="0"/>
              <a:t> </a:t>
            </a:r>
            <a:r>
              <a:rPr lang="en-US" sz="2000" dirty="0"/>
              <a:t>project is related to the 3 years long </a:t>
            </a:r>
            <a:r>
              <a:rPr lang="en-US" sz="2000" dirty="0" err="1" smtClean="0"/>
              <a:t>WBHealth</a:t>
            </a:r>
            <a:r>
              <a:rPr lang="en-US" sz="2000" dirty="0" smtClean="0"/>
              <a:t> </a:t>
            </a:r>
            <a:r>
              <a:rPr lang="en-US" sz="2000" dirty="0" err="1" smtClean="0"/>
              <a:t>ROBiGAME</a:t>
            </a:r>
            <a:r>
              <a:rPr lang="en-US" sz="2000" dirty="0" smtClean="0"/>
              <a:t> </a:t>
            </a:r>
            <a:r>
              <a:rPr lang="en-US" sz="2000" dirty="0"/>
              <a:t>project, funded by the Region </a:t>
            </a:r>
            <a:r>
              <a:rPr lang="en-US" sz="2000" dirty="0" err="1"/>
              <a:t>wallonne</a:t>
            </a:r>
            <a:r>
              <a:rPr lang="en-US" sz="2000" dirty="0"/>
              <a:t>, which officially began in October 2014</a:t>
            </a:r>
            <a:r>
              <a:rPr lang="en-US" sz="2000" dirty="0" smtClean="0"/>
              <a:t>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objective of this project is to develop an intelligent serious game for rehabilitation of the upper limbs for stroke patients using an interactive rehabilitation robot. </a:t>
            </a:r>
            <a:r>
              <a:rPr lang="en-US" sz="2000" dirty="0"/>
              <a:t>The robot screenplay adapts to the patient's functional abilities and the robot mechanical assistance evolves according to patient’s motivational, motor and cognitive performances.</a:t>
            </a: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Introduction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8240"/>
          </a:xfrm>
        </p:spPr>
        <p:txBody>
          <a:bodyPr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err="1"/>
              <a:t>ROBiGAME</a:t>
            </a:r>
            <a:r>
              <a:rPr lang="en-US" sz="1800" dirty="0"/>
              <a:t> will be developed on the </a:t>
            </a:r>
            <a:r>
              <a:rPr lang="en-US" sz="1800" dirty="0" err="1"/>
              <a:t>REAPlan</a:t>
            </a:r>
            <a:r>
              <a:rPr lang="en-US" sz="1800" dirty="0"/>
              <a:t> robot providing a distal effector which can mobilize the patient upper limb(s) in a horizontal </a:t>
            </a:r>
            <a:r>
              <a:rPr lang="en-US" sz="1800" dirty="0" smtClean="0"/>
              <a:t>plane.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Motor deficiencies (strength, joint mobility, dexterity) will be evaluated </a:t>
            </a:r>
            <a:r>
              <a:rPr lang="en-US" sz="1800" dirty="0" smtClean="0"/>
              <a:t>clinically according </a:t>
            </a:r>
            <a:r>
              <a:rPr lang="en-US" sz="1800" dirty="0"/>
              <a:t>to the validated protocols. An evaluation protocol of these deficiencies </a:t>
            </a:r>
            <a:r>
              <a:rPr lang="en-US" sz="1800" dirty="0" smtClean="0"/>
              <a:t>by the </a:t>
            </a:r>
            <a:r>
              <a:rPr lang="en-US" sz="1800" dirty="0"/>
              <a:t>robot will be developed to provide </a:t>
            </a:r>
            <a:r>
              <a:rPr lang="en-US" sz="1800" dirty="0" smtClean="0"/>
              <a:t>quantitative </a:t>
            </a:r>
            <a:r>
              <a:rPr lang="en-US" sz="1800" dirty="0"/>
              <a:t>and objective data</a:t>
            </a:r>
            <a:r>
              <a:rPr lang="en-US" sz="1800" dirty="0" smtClean="0"/>
              <a:t>. Force </a:t>
            </a:r>
            <a:r>
              <a:rPr lang="en-US" sz="1800" dirty="0"/>
              <a:t>and position sensors will be used to assess:</a:t>
            </a:r>
          </a:p>
          <a:p>
            <a:pPr marL="63817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Patient </a:t>
            </a:r>
            <a:r>
              <a:rPr lang="en-US" sz="1800" dirty="0"/>
              <a:t>force;</a:t>
            </a:r>
          </a:p>
          <a:p>
            <a:pPr marL="63817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Comprehensive </a:t>
            </a:r>
            <a:r>
              <a:rPr lang="en-US" sz="1800" dirty="0"/>
              <a:t>passive and active range of motion by measuring the </a:t>
            </a:r>
            <a:r>
              <a:rPr lang="en-US" sz="1800" dirty="0" smtClean="0"/>
              <a:t>largest  perimeter </a:t>
            </a:r>
            <a:r>
              <a:rPr lang="en-US" sz="1800" dirty="0"/>
              <a:t>the subject can perform with or without assistance;</a:t>
            </a:r>
          </a:p>
          <a:p>
            <a:pPr marL="63817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Kinematics </a:t>
            </a:r>
            <a:r>
              <a:rPr lang="en-US" sz="1800" dirty="0"/>
              <a:t>and kinetics of the arm in standardized movements. </a:t>
            </a:r>
            <a:endParaRPr lang="en-US" sz="1800" dirty="0" smtClean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/>
              <a:t>Handling the </a:t>
            </a:r>
            <a:r>
              <a:rPr lang="en-US" dirty="0" err="1"/>
              <a:t>REAplan</a:t>
            </a:r>
            <a:endParaRPr lang="en-US" dirty="0"/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sp>
        <p:nvSpPr>
          <p:cNvPr id="3" name="AutoShape 2" descr="data:image/jpeg;base64,/9j/4AAQSkZJRgABAQAAAQABAAD/2wCEAAkGBxQSEhUUEhQUFBIVFxQVFBUVFRUUFBQXFRQWFhQUFBUYHSggGBolHBYVITEhJSkrLi4uFx8zODMsNygtLisBCgoKDg0OFxAQFywcHBwsLCwsLCwsLCwsLCwsLCwsLCwsLCwsLCwsLCwsLCwsLCwsLCwsLCwsLCwsLCw3LCs3N//AABEIAIgBcwMBIgACEQEDEQH/xAAcAAAABwEBAAAAAAAAAAAAAAAAAQIDBAUHBgj/xABNEAABAwIDBAYFBQsMAgMBAAABAAIDBBESITEFBkFRBxMiMmGRcYGhsdEUQlJiwRUjM1Nyc5KTsuHwFyQ0Q1RjgqKjwtLiJWQ1g/EW/8QAGAEBAQEBAQAAAAAAAAAAAAAAAQACAwT/xAAiEQEBAAICAQUBAQEAAAAAAAAAAQIRITESAxMyQWFRgSL/2gAMAwEAAhEDEQA/ANxQTcxyUdrjzKZNhMQUYEoxdPitpCCYzShdGls6gmxdHmhbLQSbI7KI0EVkLKQ0EVkLKQ0EVkFIaCJAqQ0ElBQ2UgkIJ0tloJtFdWidQUDaEzmtBabG4HNQXV0n0uBtlx4LnlnMbozG1eoLlW7ae17WuffJuIBo1OR9pV6+d1tUe5D41NQUcPPNK6wpmcXjTyCZ6xE6WwJPDPyV5weNPoLPHdLFKCRgkyJF8uCYqel2na27Y3udyxAe2yfL8DSkFkLunCO9vkr/ANYB/tR/y2N4Uh/XD/inf4muoLID01/+p/rf9Ek9NZ/sn+r/ANEb/E2FBY2emx39lH63/ok/y2u/so/Wn/iry/E2ZBYyem//ANT/AFf+qudzOk11fVCHqerGBzgcQdm22uQVctfSaagq6apcLWOqZnq3ggA+xZ92LS3QXOybRlxEYsvQFbbLnc9t3G5//U45zLpJiCCC2jdQeyooepNT3SoYXTCcM08HpYcmQlhOkcDkYckBGs6ReJKxLjN+d9Ds90bREH42udcusBhWd7S6YKh3cwR/ktxHzKNHTd8Samq2M772t9JA9681V3SRWSazS28HYB5NXPVu8c0necT4uJcfarU/qeoqre6jj71RH6Ab+5Ulf0oUUejnvPg2w83FeZpq+Q6vPqyUSR5OpJ9JujgvSOy+ldlRUxwRxDtvDbl9yATa9gFpN15L6MDbaVP4yM/aC9ZKBV0LpKQyZpJAcCRkQCCR6VaR26F0lAKQ7osSJErQGSixIiglDuk3Qukkp0kPaz7MH5Q9xVRXNLmDCbHIg+ggq12qLsH5Q9xVVW5NBvbtDjbLivL63zd8Pi5uohLZbuu6V3ZBDRY9oOFzwXeYuz5KHTUrb49eIP2qa4ZLFJ9jsksFNRnIJYKYBlIm7p9B9ycuiKk8rz5OcPrO95UCpU6vNpZB9d/7RVdVFd450zdSYVDDlKhctA/dFdJLkjEhFEpslDEkEqQFy7roWH/kgeUMv+1cDdaF0Ii9e7whf7XMWc/jVO24zHNv8cE3Ud4etHJM3FfgMj6dEzLUN6y3qXlkaph2bjZXGxj2P45lVcYBLiM81a7IHZP8cSuvpXkJ6CCC9ANVHdUcBSKnulRAumHTNPAIwmgUsJ0tlhKCbalLOkyzp0jyp3eErfcViBC3npujvBAeT3DzasJc1FMK2fs988rIoxd7yAPDmT4DX1K3q62npHGOnhZPKw2dUTAPbiH4qPQAHintymnrKgs/CilnMfPFYDLxsSuXcFkujg3t64iOthhkiJAxMY2N8YORc0gePsVHvHsr5LUyQYsQYRhdza4AtPkUvY+zHVMzImjU3eeDWDvuceAAul717RFTVSyt7hIaz8lgDWn12v607SV0cf8AyVL+dZ+0F63K8ldHA/8AJUv51nvXrQqAnaLJ9p7rVImlqKOpJkxuc5oGE4jmRrY6q/qN85oKqoimhMsMOEmSEXMbZASzG065DUKnqd+qX5VHDDid14Z98jywvc4gB7T6fSt48M1Ag6SqyjOCsg6wDV34N/p0sVpu7m2m1lO2djS1rsQAdr2SQfcsr6aS7q6cOte8mY5dld70YMts2Dx6w+cjkZF1SJBBCEUCUaQUxAiKNEUpB2po3K/aF/AWOa5LfWlkkYzqtWuxEDUi2i6va/cH5Q9xUWOPFrZeX1fm7+n8TmxmkQsDhZ2EXHJTXtFjkmWX5pw6arnbwTkOicCj05yTt1QHAjBTV0YKU8qbblw1M45Syj/O5V0sl1N3uGGuqhynm/bKqi5eiOdKaU+x6iByBckLAOHNESOagB6GNSTHOHNIfIFELkV1I+560noL/pkp5QH2vasvBWn9BZ/nU/5kW/TCx6nxpnbVJdnzdaXdaerOeCwt6LoPgkuSXdngLaevirclcR0nbRfHABG7DiPatqRcZX4BeecumOO6ttjSNjxAStcX3cM/VzXVbvh3V9q18tBbiV5y2g+QQtl61gLsNmRmzhn87lpotw6MKp0lIC5xd2W6m/Fy6+nNUeph43iuxQQQXZzNVPdUNqmVPdUNq6YdM0tLCQEsLVQwlJKS56E4PpoZejYeUo9rHfBYE4L0B0tOxUJ8HtPvH2rAHalYyMSNk7RfTTNlj77eehBFi0jkVZ1lZs+UmR0NRE9xu5sTmGMk64cXdCpGRlxsASeQFz5BJfHY2dkRqOI8FkrCu26BEYaWLqI3d918U0o+i9/0fqjJULYidBdaF0d7jM2iJHvlMTY3NaQGgudcXuCcgtFfujsujZm1pIFy+Vxc7Lkz9y1MdjbJujPZUpr6d4Y4tbIwuIBIAvqSNF6H3t3gbR05lwl7y4MjaPnPd3QTwHiVhG1d/KvrHCh/m8Qya0MZiIHF1wrHY/TDUMb1ddA2dv0mgNd626FNklXLRt1Kmnpy91RUskrKkh0xBJaLA4YwdLNBIVRtrcciojrIbTNbI2QiFrGvsHYs25NeeFxY+lI2ftDZG0WYr/J5Tlc3icPQe6VYU27E8QvS1RePm2dhPhp2Sukwxs4ur+ue8peZw5Hpe2lHP8n6t1yC8OaQWvYbtyc05grUOjxttnU35u/m4n7Vw23Inuyr6US2/rQ3BIP/ALG6+tdTuzvXRsiZCMULY2hrQ/PIfWCzlK3Lw7JBM09WyQXY9rh9Ugp5YQJBS0lMQkRRoFKVu2R2B+UPtXET9IdHE4tJkc5pIIaw6g2OZXdbV7g9I+1ebt74+rrJ2/3jiP8AFn9q4ZYzL1NV0xtmO2lT9LlOO5BK70lrR7yqis6YpT+Dp42j6zi4+xZg5ybLlv2sR5V3cvSxX/N6pg8I7++6e3Z6Qq2Wtp2zT3jfK1rmhrWgh2VjYeKzslP7PqOrljeNWPY4f4XA/YrwxnUG69Wvqmj5zfRcXyXPb411T8mcKPB1ziGgh7cTQe84Xy8PWuZ3srqkhhoWlz5Hg2a0HsuYDc30Fzqus2ZRSRUretAmqQ0l2gDnnPCDwGgXnsk5ro82bTo5BNI19zIHHGScRxam546qK6kf9B3PQrYN9N3qVspeW1DJpSxzmtt1TS8hpJdw0OXgkUu6NI8uLZZXOiJicbta3EG3IsRnkdV2mW5vTOmOYDyRELdouiWhIBc6a5AJ++jklS9Eez7Gz5gefWXt6is+7ifGsFwlOMiJWxjonp25/KZB6mpuDo1pGydqaR7TYnMA5k309SfcxHjWPFhRYCtT2puXBHUtYIw6M378r2G4FxZw1vr6ipDdxoA5pNOC0ua3q2ySucQ45vx3AaAM0+cGmTCE/wAELp9wqWc1AkgeGOiLS7U4mk5t7OtxfVak7o/2W09qO3pnf/yVpsPZ9DR4m0zWNxWLjiLzlpdxvYLF9Sfw6q3G2I7au8eyuZ3v26yJmMRtlzwlsjeybj9ygb8buSVThUUkubbNkY19muDc7i2V7eapd732pWDm/wBwWdY9x09LdzkrjdtygvJAa0Ek2boBfIWW7dDx/mQ9DPe9YPXOa8NDB2r9o87k2XoLov2eYaRrXG5LW+rvfFdMWc+Jp2SCCC25mqnuqG1TKnuqG1dcOmaUnAkNSkgZKYkBOQTxTfWYTdBUm8W7vyqF8T3YQdCMyCNFnNVu7s/Zhb8sgqKm+fWNDuqb4HDYcNCtnDg4c1HnpAQQQHN4gi/sRNdJxlFvZsyGIOpmxsDswGRWdl9LL3rLNt7cpTNK+KlxPe9zi6V1xcm9wwZWWp7e6PKecExEwP4Ye5fxafsWU7y7lVVGS6SMvj/GR9pv+IDNvrWuukZo96Zw1zQ/q2n5sQEbf8uqh1O1HHVxPpKqnS2SMROgKPKpZ0VTd1+I4Kxr6mNjGOLBicXcs7aLnqYPZidkRYXB+xTaWv61wY5gIvl9XnZbwymrL9s5S3ViOat5vgFgTdHRbSq4DigqJYzya9wb623sVb1FMGk20KrHMzWfFuO12B0xVUIDauJs7dMQs1/loV2Ozt7djbQyeGwyHXGOqP6YyKx6npMZthJ9AJUuTdKR3dikPojefcEeNG2l7V2TDEwzUlSS0ZixPO3ZcNf3KPs7fKqiI++dY0cH9on/ABarkqCQtaynJdiZ2RHZ1wbnLDbVdbsfcqpms4jqmG2b+9bwZr5rfGuRy6eh6RIzlLG5h5ts4fFdjR1LZWNew3a4XB0yXP7J3JpobFzTK8Z3fpfwboula0AWGQXO6+jAKIlAlJKkpN7ZHthaY9esbfxFjdYF0hxPbVuLxm4Ag8xoD7F6L2tE9zWhgFy4a6AWNyVmHTNu6SynlDm4m4mPNwCbkFuFvEarz3fu7dZf+NMcLkm6sIqAYg0n18FL3ioYafqhA/rS5t5LtsGuy7IzzGua67c1GlNiJ0BWobh09BI2Fr6dzql7bOx3dG53HCAeyFabadHJFNBHDHBFTgieRjW4nvOUUbDrc3bdFujpHoZHfJWvFQWvbGzHENbYQGtJ8SAq+l3gqDJ1YD2RsIfixOxOy7pz0VVsmUML2PJAwMBsCdG6+1XELm2vcnxtmfErGUm25vtNgkMxZFd7WmZkjnPkfIbMOIjtE2blop1fTuo2Vr3hrese58NzfEC1oBaOZsdVT0e3YInnrGvdfCMrDLEC7jxAt60e9e9MFS0ta2QXDLYzdrcNzduepJHkumGdmOWP9GUCj3kqLC/2fBSf/wCjm5HzC5j7vxD5rj5IHeeMfMd5hc9fi/10b94JuXtHwVfLvDK2Vhk7pOHXLtc8lUHeqP8AFu8wolft6ORtsBHHUK1+JoHXF7cbsyxuI6XbbiDwVDT7bncA5r3lpvhJcQSPQrHdmp+W01Q5jLSAOaGh2ZvGTkOV7KkrS+jgpg+I9plznYg30IOhXeYY+zcvvbO+VlHtie4LiSPFxN1H2/teaePBETE64u5rnA+i4VOd4gfmf5v3KRSVwd832rjytROoKiRgY3E7MtDxicMfO5BupG2urq2dVHiY+LtWOeK+Rt8VC6yzg4DMZi6isr3RVGNrbXaAc7hw4hGuGscrjdw5sDdzDKHPztoCOPNbpumLQ+ofas32PMyVuJmvFp1HpWlbrH715fajHsZZXK7q6QQQXQGqnulQwplT3SobV0w6ZpQS0gJV1sDKZlCeTZCErJ8TTdpIKVDt4N/DCwHzhp6wpE0aqa+ku13oPuRouhpqiOZuKNzXtOjmkEexB8HrCzDotqHNfOASBZhtw1I0Xe7X3mhpBGaglrZDhDgLgEC/a5BVxuKUG8fR1R1ZxYOpl+nGAL/lN0KzLeDo7q6UktZ18Q0fGLm31maj2rf6SqjnYHxua9p0c03C4ffLe8RQSiGRomsQy3aIN7XPAJnKYe+ElrgNSnthUDmvJeOGSfhab3Oq6jdfZ4mlAOjRiPjYgW9q1MRtGrdlSCETObaNzsDSdXG18guv6Od1Y8L5Kmnu67er61p0tckNK7CliaIWXANnEi4BsfBSmzLWti1Lp6aNgsyNjQPotA9wUkPUBsqcbKs3BbOiiix4+rZjyOLCMWWhupWJRGypxr1jxMp+6F02HI7q0SklBBQR9oVIiifI65DGlxwi5sOQWHbwbQmq5TN1Mzm6MAY5zGg6DIWv4rcq2jE0b4nFzQ9paS02cL8iqbZm5TYCerqqmzrYhdhBtpqzL1LF7bjMYqA05Y+elLjYFoc0hrWngQB3suJV1sLZ+z6yUNFHI03GIteeraTc5jFkMuC1R9Awixv6cRuuc3m+TUETqhznNLbloabY3cLjis7W1btqKKitBRxMFXNcNfqWtPee5zjcZLjNtUJjkMETXmJpa6QgEmSXDm5x5539a5jam+L5HOqbvu84SQ62AgXwjiAdUrdfeZ75XNIc4EOc4ntOvcZ31NhksWf1qLqGkwl8joQ7sgDrGmwJIbcDibE+SQ61ly9ft+re14c9uBj8y0AO17Iy4J7ZEr5AC5ziLZ5kAknLT0JsUpW1DyVM/Er+WkBPePmky0Ac0tvYEWyAv5pjNu3OMY517Z8cs8hqU62hcQDdouMQuQCR4cyreDYzWEkPdmCDpodUmm2e25aSexk3IaW101StqeoocB7RGlwRoc7YR45+xOCgFiQ4ZEi30rXzGWnD1q5m2Qx5uXO/j1IN2QwfOdx5cc+SOSa2HXSUb8UMgxEEOuCRa9gTax4J3aEk9ZZz3tyJtnb3m6H3JZ9J38epJGywO699uV/3K5CnkjwmxcNSPL0K72bG617Gw4gG3mow2O29zceOK/2K22e58VxFI5uQBz1HijK8GA6YDUjzCYknadS3zCRXR9a4YrXebEgZ3zzVZtO/V4HBoLO7oCcR1B5aZKkDptismaRLCW20NruB5ggLcN1z968r+ZWD7uTSQwNZjLc3OsHZZlbJ0bTF9Pckkm2Zz4vRO9nTrkEEFsGqnuqEFNqe6VCC64dM0oI0QRrQGiKCCEQ4KNOzI+hSioYqmOc5ocC5hs4cQbXzHoK1EzvcKJ0dXMx7S04DkRbR+RU/pfH81gP95bzYfguwkYL4rDFpfjbkk7Uia6Jhc0Owm4uL2NjmFqzpMj3Spa9rsVMXxNOpflGfS095dHXbm9aHOc9rZXcI2YYvHsnO553XUmTLkEz1pd3Bi8Tk3961MJGduCpNxpS49Y9rGg6jtEjmOSsYNmCneHUri54BDg/uPB4ZaHxV5tPEALvu6+gyACiUrM/UUyQbJrd6pGMY008kYDjifYPbxyyzt4q72Rthk4u1zSeNjp6RqFFmiu1vpKRHuzFMMRBZIDk9hLXD1hOtHt0bHJ9hXPU+zq2NwaJY5I+LpGkSNF8+7kfWF0zI1na0DU60og1LDVi1QtqWEhqUstFIXRIkI7Ac1IXL727edRQCVrS8l4ZYeIJv7Fxn8rbhrC/2Lnl21OmrzyhjS5xsALknReauk/e19ZUOaD96jJDQDcHxV7vr0nvqIDFG0x4snE2vb1LK3uuVmQpFGbtezm3EPSzP3XVhuhM1lRdxsC12d8OdrjP1KpppsDw7kfYdfZdODsSW4A5ejgqqOh2ex0j6puhccje9rm+o1yKOjD2tF3XTe7DvvspPENPtF1KE0QuDcHEeKKUyN2SduoIq2D52XqRiuYdHHy/cnbOkpxUeF3bd6kh1S36R9ihHaEbD2nOz5BS0uMSBcqY7bi+k/wAkn7uRc3+SkuSUMSpDtuPm/wAkh224/rqUXhciL7EKjj2xGTo5WLdoMtkCimJQmDnxWtbtG48L6obSoWSWxcLcbcFBoqhpmyFgGuPsPxVrVCzj/GVkKG4nAZcNFs3Rf/RfU33vWLmPK62bos/oo9Dfe9UNdogggtA1U91QgplV3Ssv3m6Qp6Wpkgjo+uawgYw8gnsNc64DTa2Iea6Y3UFaKEpUW5+23VlMJpIxE/HLG5gdiAMbyw9qwvorwLbJV0EAjQhEKr2nscSESMJjmbo9vH6rh85vgrYIkpyUde9snV1AEbySGn5knIsJ4/V1VlXy4o42MIxE3NxcAD7c1JrKZsl2vaHN5EAi/ArlNs7PmgaS0ulhvcamSIf7m+jMeK6b32E2upBYdrE7jy8lFGNosCQFWbK3hGTJTlwf9jviukEYIuMwtsqfqOafp4M1YGBLihzUjTosm+tWuzY+z60wY9E8xnLJF5MTw1LDVGintkc/FS2uB0XKtAAlWRgII2gsgjSShASggklKcj0nvtSD8639lyyUwk+K1LpadajZ+eZ+y5ZYyS6459t49KDbMJxEWzyKqnU7/ou8iui2m+0jD/GqTVS5WCPpOa6p3I+SlPicQ11uBBP5OQPlZWbI07DEHEMtrn5HP2KRmlcYWB2hfz43z91lEmkxPc7mVYbTPatwaLNHI6k+4KExtlfSM4CSn44PHNOQtueHrUzqT4exBQJbt1PqUGUElWVUE0yK6kr+oR/JyrZsCX1ClpTmnRfJ1dmnCLqEJVU8GasmsNk82mToZZSV4LmOJAvcWXR7Pl6+HLKSPUcSq2MZ3T8cnUyNlbfCTZ4UNJAcVtHRaf5qPQ33vWR1jGOOJjmkOzsCLjjpwWu9F7bUvqb73pidkggglGqodkrOtubiSz1Ek8dW+ESW7AiDrdhjSblw1wNQQW8ema6HdXYZo6cQmQynHI8vLcJJkeXnIX5q5t4I0Fra0MBHZBBW1oLIWQQRs6RZG9rQpMzMtCggt+TLl9rbnxzOxAujcTd2FoId44TkD4hWez9liGNsbcRa3QuzKCC15I/1B5HyRiE8j5IIK8xossPI+Sca08j5IIJ8qtFdUeA9iNrSOfkiQWfI6SI5jxB9Nk+03QQWaoBCKyNBGzoRCKyCCtpxPS1E51G0Na5x65mTWlx7ruAWYwbPlsPvcn6Dvgggued5ax6Qdt7Ols0iKQ+iN/wUQbOmJ/BS/q3/AAQQR9FLpdjSk5xy/oO+CFRs6djrxxSXFtI3HK+fDkggs75UIm2RM51zHIeZwOzPE6c7puXZcg/qZfVG/wCCCCVS4Nlyfipf0HfBOO2fL+Kk/Vv+CCCkjybKlP8AVS/q3/BE3ZUv4qX9W/4IIKJyPZs/4qT9B/wTn3Pm/EyfoP8AgiQUi2bOl/FS/q3/AAQGzpfxUv6DvgjQQjn3Pl/FSfoO+Cfi2fIR+Ck/Qd8EEFQUh2ypQco5P0HfBO/c2QtLTHJn9R3wRIKSNsrd+SJznFsjnH+7cMvJbf0bRltNmCMhkQQdX80aCQ61BBB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7107" name="Picture 3" descr="C:\Users\bigra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95" y="2173709"/>
            <a:ext cx="4921885" cy="1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2700" y="3741420"/>
            <a:ext cx="4373880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eaLnBrk="0" hangingPunct="0"/>
            <a:r>
              <a:rPr lang="en-US" sz="28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Illustration </a:t>
            </a:r>
            <a:r>
              <a:rPr lang="en-US" sz="12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of the robotic system REAPlan1 and </a:t>
            </a:r>
            <a:r>
              <a:rPr lang="en-US" sz="1200" dirty="0" err="1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REAPlan</a:t>
            </a:r>
            <a:r>
              <a:rPr lang="en-US" sz="12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  <a:endParaRPr kumimoji="0" lang="fr-BE" sz="12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REAplan</a:t>
            </a:r>
            <a:r>
              <a:rPr lang="en-US" dirty="0" smtClean="0"/>
              <a:t> description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marL="4029075" lvl="1" fontAlgn="auto">
              <a:spcAft>
                <a:spcPts val="0"/>
              </a:spcAft>
              <a:defRPr/>
            </a:pPr>
            <a:r>
              <a:rPr lang="en-US" dirty="0" smtClean="0"/>
              <a:t>TV( + support)</a:t>
            </a:r>
          </a:p>
          <a:p>
            <a:pPr marL="4029075" lvl="1" fontAlgn="auto">
              <a:spcAft>
                <a:spcPts val="0"/>
              </a:spcAft>
              <a:defRPr/>
            </a:pPr>
            <a:r>
              <a:rPr lang="en-US" dirty="0" smtClean="0"/>
              <a:t>Working plan</a:t>
            </a:r>
          </a:p>
          <a:p>
            <a:pPr marL="4029075" lvl="1" fontAlgn="auto">
              <a:spcAft>
                <a:spcPts val="0"/>
              </a:spcAft>
              <a:defRPr/>
            </a:pPr>
            <a:r>
              <a:rPr lang="en-US" dirty="0" smtClean="0"/>
              <a:t>Robotic </a:t>
            </a:r>
            <a:r>
              <a:rPr lang="en-US" dirty="0"/>
              <a:t>arm </a:t>
            </a:r>
            <a:r>
              <a:rPr lang="en-US" dirty="0" smtClean="0"/>
              <a:t>(2 axes) with joystick</a:t>
            </a:r>
          </a:p>
          <a:p>
            <a:pPr marL="4029075" lvl="1" fontAlgn="auto">
              <a:spcAft>
                <a:spcPts val="0"/>
              </a:spcAft>
              <a:defRPr/>
            </a:pPr>
            <a:r>
              <a:rPr lang="en-US" dirty="0" smtClean="0"/>
              <a:t>Emergency stop button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/>
              <a:t>Handling the </a:t>
            </a:r>
            <a:r>
              <a:rPr lang="en-US" dirty="0" err="1" smtClean="0"/>
              <a:t>REAplan</a:t>
            </a:r>
            <a:endParaRPr lang="en-US" dirty="0"/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pic>
        <p:nvPicPr>
          <p:cNvPr id="1028" name="Picture 4" descr="C:\Users\bigrar\Desktop\rect422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9056" r="8659" b="5998"/>
          <a:stretch/>
        </p:blipFill>
        <p:spPr bwMode="auto">
          <a:xfrm>
            <a:off x="726509" y="2329841"/>
            <a:ext cx="3224752" cy="33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 flipV="1">
            <a:off x="3562350" y="2578100"/>
            <a:ext cx="897721" cy="15303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43000" y="2314575"/>
            <a:ext cx="2419350" cy="514350"/>
          </a:xfrm>
          <a:prstGeom prst="rect">
            <a:avLst/>
          </a:prstGeom>
          <a:noFill/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3484015" y="4157814"/>
            <a:ext cx="976056" cy="4256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00150" y="2873678"/>
            <a:ext cx="2283864" cy="2644472"/>
          </a:xfrm>
          <a:prstGeom prst="rect">
            <a:avLst/>
          </a:prstGeom>
          <a:noFill/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035300" y="4495800"/>
            <a:ext cx="1461544" cy="487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51000" y="3740150"/>
            <a:ext cx="1384300" cy="736600"/>
          </a:xfrm>
          <a:prstGeom prst="rect">
            <a:avLst/>
          </a:prstGeom>
          <a:noFill/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1143000" y="5600700"/>
            <a:ext cx="3353844" cy="2340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81050" y="5511800"/>
            <a:ext cx="387350" cy="193894"/>
          </a:xfrm>
          <a:prstGeom prst="rect">
            <a:avLst/>
          </a:prstGeom>
          <a:noFill/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9" name="Picture 5" descr="C:\Users\bigrar\Desktop\REAplan-1-1024x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156264"/>
            <a:ext cx="3035262" cy="26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24325" lvl="1" fontAlgn="auto">
              <a:spcAft>
                <a:spcPts val="0"/>
              </a:spcAft>
              <a:defRPr/>
            </a:pPr>
            <a:r>
              <a:rPr lang="en-US" dirty="0" smtClean="0"/>
              <a:t>Calibration is done on the whole table by moving the robotic arm</a:t>
            </a:r>
          </a:p>
          <a:p>
            <a:pPr marL="4124325" lvl="1" fontAlgn="auto">
              <a:spcAft>
                <a:spcPts val="0"/>
              </a:spcAft>
              <a:defRPr/>
            </a:pPr>
            <a:r>
              <a:rPr lang="en-US" dirty="0" smtClean="0"/>
              <a:t>The red area is dedicated to the robotic arm movements during the therapy</a:t>
            </a:r>
          </a:p>
          <a:p>
            <a:pPr marL="4124325" lvl="1" fontAlgn="auto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dirty="0" smtClean="0"/>
              <a:t>green </a:t>
            </a:r>
            <a:r>
              <a:rPr lang="en-US" dirty="0"/>
              <a:t>area is </a:t>
            </a:r>
            <a:r>
              <a:rPr lang="en-US" dirty="0" smtClean="0"/>
              <a:t>thus the areas where the joystick is able to move</a:t>
            </a: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/>
              <a:t>Handling the </a:t>
            </a:r>
            <a:r>
              <a:rPr lang="en-US" dirty="0" err="1" smtClean="0"/>
              <a:t>REAplan</a:t>
            </a:r>
            <a:endParaRPr lang="en-US" dirty="0"/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pic>
        <p:nvPicPr>
          <p:cNvPr id="2050" name="Picture 2" descr="C:\Users\bigrar\Desktop\rect422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9918" r="8301" b="6218"/>
          <a:stretch/>
        </p:blipFill>
        <p:spPr bwMode="auto">
          <a:xfrm>
            <a:off x="323850" y="1638300"/>
            <a:ext cx="391225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Link </a:t>
            </a:r>
            <a:r>
              <a:rPr lang="en-US" sz="2400" dirty="0" err="1" smtClean="0"/>
              <a:t>REAPlan</a:t>
            </a:r>
            <a:r>
              <a:rPr lang="en-US" sz="2400" dirty="0" smtClean="0"/>
              <a:t> and pc : USB 2.0 (simulation COM port)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Usually: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	</a:t>
            </a:r>
            <a:r>
              <a:rPr lang="en-US" sz="2400" dirty="0" smtClean="0"/>
              <a:t>Game -&gt; Interface -&gt; Robot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Here 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	</a:t>
            </a:r>
            <a:r>
              <a:rPr lang="en-US" sz="2400" dirty="0" smtClean="0"/>
              <a:t>Game -&gt; Robot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Need </a:t>
            </a:r>
            <a:r>
              <a:rPr lang="en-US" sz="2400" dirty="0"/>
              <a:t>to recompile </a:t>
            </a:r>
            <a:r>
              <a:rPr lang="en-US" sz="2400" dirty="0" smtClean="0"/>
              <a:t>the </a:t>
            </a:r>
            <a:r>
              <a:rPr lang="en-US" sz="2400" dirty="0" err="1" smtClean="0"/>
              <a:t>Dll</a:t>
            </a:r>
            <a:r>
              <a:rPr lang="en-US" sz="2400" dirty="0" smtClean="0"/>
              <a:t> in </a:t>
            </a:r>
            <a:r>
              <a:rPr lang="en-US" sz="2400" dirty="0" err="1" smtClean="0"/>
              <a:t>.net</a:t>
            </a:r>
            <a:r>
              <a:rPr lang="en-US" sz="2400" dirty="0" smtClean="0"/>
              <a:t> 3.5 for </a:t>
            </a:r>
            <a:r>
              <a:rPr lang="en-US" sz="2400" dirty="0"/>
              <a:t>unity</a:t>
            </a:r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/>
              <a:t>Handling the </a:t>
            </a:r>
            <a:r>
              <a:rPr lang="en-US" dirty="0" err="1" smtClean="0"/>
              <a:t>REAplan</a:t>
            </a:r>
            <a:endParaRPr lang="en-US" dirty="0"/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7528"/>
              </p:ext>
            </p:extLst>
          </p:nvPr>
        </p:nvGraphicFramePr>
        <p:xfrm>
          <a:off x="1379145" y="463813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Unity3D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REAPlan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Dll in .net 3.5 max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Dll in .net 4.0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546410"/>
            <a:ext cx="8541657" cy="493122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Two possible ways to put the </a:t>
            </a:r>
            <a:r>
              <a:rPr lang="en-US" dirty="0" smtClean="0"/>
              <a:t>Kinect</a:t>
            </a:r>
          </a:p>
          <a:p>
            <a:pPr marL="6008688" lvl="1" indent="-87313" fontAlgn="auto">
              <a:spcAft>
                <a:spcPts val="0"/>
              </a:spcAft>
              <a:defRPr/>
            </a:pPr>
            <a:r>
              <a:rPr lang="en-US" dirty="0" smtClean="0"/>
              <a:t> Instant body detection</a:t>
            </a:r>
          </a:p>
          <a:p>
            <a:pPr marL="6008688" lvl="1" indent="-87313" fontAlgn="auto">
              <a:spcAft>
                <a:spcPts val="0"/>
              </a:spcAft>
              <a:defRPr/>
            </a:pPr>
            <a:r>
              <a:rPr lang="en-US" dirty="0" smtClean="0"/>
              <a:t>Robust tracking (body and arm)</a:t>
            </a:r>
          </a:p>
          <a:p>
            <a:pPr marL="6008688" lvl="1" indent="-87313" fontAlgn="auto">
              <a:spcAft>
                <a:spcPts val="0"/>
              </a:spcAft>
              <a:defRPr/>
            </a:pPr>
            <a:endParaRPr lang="en-US" dirty="0"/>
          </a:p>
          <a:p>
            <a:pPr marL="6008688" lvl="1" indent="-87313" fontAlgn="auto">
              <a:spcAft>
                <a:spcPts val="0"/>
              </a:spcAft>
              <a:defRPr/>
            </a:pPr>
            <a:r>
              <a:rPr lang="en-US" dirty="0" smtClean="0"/>
              <a:t>Body detected 6 second later</a:t>
            </a:r>
            <a:endParaRPr lang="en-US" dirty="0"/>
          </a:p>
          <a:p>
            <a:pPr marL="6008688" lvl="1" indent="-87313" fontAlgn="auto">
              <a:spcAft>
                <a:spcPts val="0"/>
              </a:spcAft>
              <a:defRPr/>
            </a:pPr>
            <a:r>
              <a:rPr lang="en-US" dirty="0" smtClean="0"/>
              <a:t>Not stable tracking</a:t>
            </a:r>
          </a:p>
          <a:p>
            <a:pPr marL="6008688" lvl="1" indent="-87313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Kinect </a:t>
            </a:r>
            <a:r>
              <a:rPr lang="en-US" dirty="0" smtClean="0"/>
              <a:t>for </a:t>
            </a:r>
            <a:r>
              <a:rPr lang="en-US" dirty="0"/>
              <a:t>user tracking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pic>
        <p:nvPicPr>
          <p:cNvPr id="2050" name="Picture 2" descr="C:\Users\bigrar\Desktop\enterrobigame\photo\DSC_0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1" y="2568272"/>
            <a:ext cx="3154136" cy="21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17073" r="21269" b="37212"/>
          <a:stretch/>
        </p:blipFill>
        <p:spPr bwMode="auto">
          <a:xfrm>
            <a:off x="3468926" y="3846890"/>
            <a:ext cx="2913649" cy="161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1266831" y="2806856"/>
            <a:ext cx="2125436" cy="587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028700" y="3846891"/>
            <a:ext cx="2440225" cy="8241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26" y="2155608"/>
            <a:ext cx="2922942" cy="16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0"/>
            <a:ext cx="8541657" cy="4931229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User tracking is done only on a small </a:t>
            </a:r>
            <a:r>
              <a:rPr lang="en-US" dirty="0" smtClean="0"/>
              <a:t>area </a:t>
            </a:r>
            <a:r>
              <a:rPr lang="en-US" dirty="0" smtClean="0"/>
              <a:t>in front of the </a:t>
            </a:r>
            <a:r>
              <a:rPr lang="en-US" dirty="0" err="1" smtClean="0"/>
              <a:t>REAPlan</a:t>
            </a:r>
            <a:r>
              <a:rPr lang="en-US" dirty="0" smtClean="0"/>
              <a:t> </a:t>
            </a:r>
            <a:r>
              <a:rPr lang="en-US" dirty="0" smtClean="0"/>
              <a:t>-&gt; only to track the patient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 this </a:t>
            </a:r>
            <a:r>
              <a:rPr lang="en-US" dirty="0" smtClean="0"/>
              <a:t>area </a:t>
            </a:r>
            <a:r>
              <a:rPr lang="en-US" dirty="0" smtClean="0"/>
              <a:t>we track: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Upper body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Face expressions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Head pose estimation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These </a:t>
            </a:r>
            <a:r>
              <a:rPr lang="en-US" dirty="0"/>
              <a:t>data are sent to the </a:t>
            </a:r>
            <a:r>
              <a:rPr lang="en-US" dirty="0" smtClean="0"/>
              <a:t>game by OSC</a:t>
            </a:r>
            <a:endParaRPr lang="en-US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Kinect </a:t>
            </a:r>
            <a:r>
              <a:rPr lang="en-US" dirty="0" smtClean="0"/>
              <a:t>for </a:t>
            </a:r>
            <a:r>
              <a:rPr lang="en-US" dirty="0"/>
              <a:t>user tracking</a:t>
            </a:r>
            <a:endParaRPr lang="en-US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Project  #</a:t>
            </a:r>
            <a:r>
              <a:rPr lang="en-US" dirty="0" smtClean="0"/>
              <a:t>8 </a:t>
            </a:r>
            <a:r>
              <a:rPr lang="en-US" dirty="0"/>
              <a:t>|     </a:t>
            </a:r>
            <a:r>
              <a:rPr lang="en-US" dirty="0" smtClean="0"/>
              <a:t>Enter the </a:t>
            </a:r>
            <a:r>
              <a:rPr lang="en-US" dirty="0" err="1" smtClean="0"/>
              <a:t>ROBiGAME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7" t="6706" r="28498" b="23907"/>
          <a:stretch/>
        </p:blipFill>
        <p:spPr bwMode="auto">
          <a:xfrm>
            <a:off x="5194300" y="2641088"/>
            <a:ext cx="2400300" cy="28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322440"/>
            <a:ext cx="24638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59"/>
          <p:cNvSpPr txBox="1"/>
          <p:nvPr/>
        </p:nvSpPr>
        <p:spPr>
          <a:xfrm>
            <a:off x="419100" y="5655788"/>
            <a:ext cx="3806735" cy="394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666666"/>
                </a:solidFill>
              </a:rPr>
              <a:t>Where the user look on the screen</a:t>
            </a:r>
            <a:endParaRPr lang="en" sz="1400" dirty="0">
              <a:solidFill>
                <a:srgbClr val="666666"/>
              </a:solidFill>
            </a:endParaRPr>
          </a:p>
        </p:txBody>
      </p:sp>
      <p:sp>
        <p:nvSpPr>
          <p:cNvPr id="9" name="Shape 59"/>
          <p:cNvSpPr txBox="1"/>
          <p:nvPr/>
        </p:nvSpPr>
        <p:spPr>
          <a:xfrm>
            <a:off x="4610100" y="5488417"/>
            <a:ext cx="3806735" cy="394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666666"/>
                </a:solidFill>
              </a:rPr>
              <a:t>Happy face </a:t>
            </a:r>
            <a:endParaRPr lang="en" sz="1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evas_umons_creactifs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715DD3CBA9E44489C8114CD463BE06" ma:contentTypeVersion="6" ma:contentTypeDescription="Crée un document." ma:contentTypeScope="" ma:versionID="22497136e01e9e8b973042bc73c73da8">
  <xsd:schema xmlns:xsd="http://www.w3.org/2001/XMLSchema" xmlns:p="http://schemas.microsoft.com/office/2006/metadata/properties" xmlns:ns1="http://schemas.microsoft.com/sharepoint/v3" xmlns:ns2="1f9008a1-ef6b-44a9-ac79-9931cd9ae34b" targetNamespace="http://schemas.microsoft.com/office/2006/metadata/properties" ma:root="true" ma:fieldsID="498318769cd349d596e1fe94f60c407a" ns1:_="" ns2:_="">
    <xsd:import namespace="http://schemas.microsoft.com/sharepoint/v3"/>
    <xsd:import namespace="1f9008a1-ef6b-44a9-ac79-9931cd9ae34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ype_x0020_de_x0020_mod_x00e8_le"/>
                <xsd:element ref="ns2:Entit_x00e9_"/>
                <xsd:element ref="ns2:Cat_x00e9_gories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1f9008a1-ef6b-44a9-ac79-9931cd9ae34b" elementFormDefault="qualified">
    <xsd:import namespace="http://schemas.microsoft.com/office/2006/documentManagement/types"/>
    <xsd:element name="Type_x0020_de_x0020_mod_x00e8_le" ma:index="10" ma:displayName="Type de modèle" ma:format="RadioButtons" ma:internalName="Type_x0020_de_x0020_mod_x00e8_le">
      <xsd:simpleType>
        <xsd:restriction base="dms:Choice">
          <xsd:enumeration value="Lettre 1 p. avec réf."/>
          <xsd:enumeration value="Lettre 1 p. sans réf."/>
          <xsd:enumeration value="Lettre 2 p. avec réf."/>
          <xsd:enumeration value="Lettre 2 p. sans réf."/>
          <xsd:enumeration value="Transmis (148x105)"/>
          <xsd:enumeration value="Transmis (148x105) - logo NB"/>
          <xsd:enumeration value="Transmis (210X105)"/>
          <xsd:enumeration value="Transmis (210X105) - logo NB"/>
          <xsd:enumeration value="Carte de visite"/>
          <xsd:enumeration value="Carte de visite (logo NB)"/>
          <xsd:enumeration value="Normes graphiques"/>
          <xsd:enumeration value="Logo - Qualité standard (JPG)"/>
          <xsd:enumeration value="Logo - Qualité impression (EPS)"/>
          <xsd:enumeration value="Carte de voeux"/>
          <xsd:enumeration value="PPT"/>
          <xsd:enumeration value="PPT EN"/>
          <xsd:enumeration value="Poster"/>
        </xsd:restriction>
      </xsd:simpleType>
    </xsd:element>
    <xsd:element name="Entit_x00e9_" ma:index="11" ma:displayName="#" ma:format="RadioButtons" ma:internalName="Entit_x00e9_">
      <xsd:simpleType>
        <xsd:restriction base="dms:Choice">
          <xsd:enumeration value="Canevas type"/>
          <xsd:enumeration value="UMONS"/>
          <xsd:enumeration value="FAU"/>
          <xsd:enumeration value="FMP"/>
          <xsd:enumeration value="FPMS"/>
          <xsd:enumeration value="FPSE"/>
          <xsd:enumeration value="FS"/>
          <xsd:enumeration value="FTI"/>
          <xsd:enumeration value="FWEG"/>
          <xsd:enumeration value="SHS"/>
          <xsd:enumeration value="ISJ"/>
          <xsd:enumeration value="ISL"/>
        </xsd:restriction>
      </xsd:simpleType>
    </xsd:element>
    <xsd:element name="Cat_x00e9_gories" ma:index="12" ma:displayName="Catégories" ma:format="RadioButtons" ma:internalName="Cat_x00e9_gories">
      <xsd:simpleType>
        <xsd:restriction base="dms:Choice">
          <xsd:enumeration value="Modèles"/>
          <xsd:enumeration value="Procédures"/>
          <xsd:enumeration value="Charte graphique"/>
          <xsd:enumeration value="Logo facultaire"/>
          <xsd:enumeration value="Logo institutionnel"/>
        </xsd:restriction>
      </xsd:simpleType>
    </xsd:element>
    <xsd:element name="Image" ma:index="13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at_x00e9_gories xmlns="1f9008a1-ef6b-44a9-ac79-9931cd9ae34b">Modèles</Cat_x00e9_gories>
    <Entit_x00e9_ xmlns="1f9008a1-ef6b-44a9-ac79-9931cd9ae34b">Canevas type</Entit_x00e9_>
    <Type_x0020_de_x0020_mod_x00e8_le xmlns="1f9008a1-ef6b-44a9-ac79-9931cd9ae34b">PPT EN</Type_x0020_de_x0020_mod_x00e8_le>
    <PublishingExpirationDate xmlns="http://schemas.microsoft.com/sharepoint/v3" xsi:nil="true"/>
    <Image xmlns="1f9008a1-ef6b-44a9-ac79-9931cd9ae34b">
      <Url xsi:nil="true"/>
      <Description xsi:nil="true"/>
    </Image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39DC18-BD4A-4BA7-B83F-65BE1A349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9008a1-ef6b-44a9-ac79-9931cd9ae34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4CAB3CE-5A86-43DD-8A7C-A80DE9733629}">
  <ds:schemaRefs>
    <ds:schemaRef ds:uri="http://purl.org/dc/terms/"/>
    <ds:schemaRef ds:uri="http://www.w3.org/XML/1998/namespace"/>
    <ds:schemaRef ds:uri="http://schemas.microsoft.com/office/2006/metadata/properties"/>
    <ds:schemaRef ds:uri="1f9008a1-ef6b-44a9-ac79-9931cd9ae34b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EE8608-E519-401B-B52A-7D078351AF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canevas_umons_creactifs</Template>
  <TotalTime>658</TotalTime>
  <Words>1456</Words>
  <Application>Microsoft Office PowerPoint</Application>
  <PresentationFormat>Affichage à l'écran (4:3)</PresentationFormat>
  <Paragraphs>276</Paragraphs>
  <Slides>22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canevas_umons_creactifs</vt:lpstr>
      <vt:lpstr>Enter the ROBiGAME Final presentation</vt:lpstr>
      <vt:lpstr>Overview</vt:lpstr>
      <vt:lpstr>Introduction</vt:lpstr>
      <vt:lpstr>Handling the REAplan</vt:lpstr>
      <vt:lpstr>Handling the REAplan</vt:lpstr>
      <vt:lpstr>Handling the REAplan</vt:lpstr>
      <vt:lpstr>Handling the REAplan</vt:lpstr>
      <vt:lpstr>Kinect for user tracking</vt:lpstr>
      <vt:lpstr>Kinect for user tracking</vt:lpstr>
      <vt:lpstr>Kinect for user tracking</vt:lpstr>
      <vt:lpstr>Kinect for user tracking</vt:lpstr>
      <vt:lpstr>Kinect for user tracking</vt:lpstr>
      <vt:lpstr>Serious Games</vt:lpstr>
      <vt:lpstr>Serious Games</vt:lpstr>
      <vt:lpstr>Serious Games</vt:lpstr>
      <vt:lpstr>Serious games</vt:lpstr>
      <vt:lpstr>Diagram of the games</vt:lpstr>
      <vt:lpstr>Diagram of the games</vt:lpstr>
      <vt:lpstr>Diagram of the games</vt:lpstr>
      <vt:lpstr>Conclusion</vt:lpstr>
      <vt:lpstr>Future works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de titre</dc:title>
  <dc:creator>bigrar</dc:creator>
  <cp:lastModifiedBy>bigrar</cp:lastModifiedBy>
  <cp:revision>51</cp:revision>
  <cp:lastPrinted>2015-07-16T10:19:20Z</cp:lastPrinted>
  <dcterms:created xsi:type="dcterms:W3CDTF">2015-07-16T09:50:58Z</dcterms:created>
  <dcterms:modified xsi:type="dcterms:W3CDTF">2015-09-04T09:43:40Z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10000</vt:r8>
  </property>
</Properties>
</file>